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37C"/>
    <a:srgbClr val="5DCF70"/>
    <a:srgbClr val="2E9A40"/>
    <a:srgbClr val="9EE2A9"/>
    <a:srgbClr val="5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тдел образования\Desktop\5708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846640" cy="34563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Century" pitchFamily="18" charset="0"/>
              </a:rPr>
              <a:t>Евангелия </a:t>
            </a:r>
            <a:br>
              <a:rPr lang="ru-RU" sz="6000" dirty="0" smtClean="0">
                <a:solidFill>
                  <a:srgbClr val="C00000"/>
                </a:solidFill>
                <a:latin typeface="Century" pitchFamily="18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Century" pitchFamily="18" charset="0"/>
              </a:rPr>
              <a:t>и </a:t>
            </a:r>
            <a:br>
              <a:rPr lang="ru-RU" sz="6000" dirty="0" smtClean="0">
                <a:solidFill>
                  <a:srgbClr val="C00000"/>
                </a:solidFill>
                <a:latin typeface="Century" pitchFamily="18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Century" pitchFamily="18" charset="0"/>
              </a:rPr>
              <a:t>Евангелисты</a:t>
            </a:r>
            <a:endParaRPr lang="ru-RU" sz="6000" dirty="0">
              <a:solidFill>
                <a:srgbClr val="C000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тдел образования\Desktop\5708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5030" y="4725144"/>
            <a:ext cx="7846640" cy="12241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" pitchFamily="18" charset="0"/>
              </a:rPr>
              <a:t>Апостол  Иаков  Алфеев младший</a:t>
            </a:r>
            <a:endParaRPr lang="ru-RU" sz="2400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3129032" cy="424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8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тдел образования\Desktop\5708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157192"/>
            <a:ext cx="7846640" cy="12241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" pitchFamily="18" charset="0"/>
              </a:rPr>
              <a:t>Апостол  </a:t>
            </a:r>
            <a:r>
              <a:rPr lang="ru-RU" sz="2400" dirty="0" err="1" smtClean="0">
                <a:solidFill>
                  <a:srgbClr val="C00000"/>
                </a:solidFill>
                <a:latin typeface="Century" pitchFamily="18" charset="0"/>
              </a:rPr>
              <a:t>симон</a:t>
            </a:r>
            <a:r>
              <a:rPr lang="ru-RU" sz="2400" dirty="0" smtClean="0">
                <a:solidFill>
                  <a:srgbClr val="C00000"/>
                </a:solidFill>
                <a:latin typeface="Century" pitchFamily="18" charset="0"/>
              </a:rPr>
              <a:t> зелот </a:t>
            </a:r>
            <a:r>
              <a:rPr lang="ru-RU" sz="2400" dirty="0" err="1" smtClean="0">
                <a:solidFill>
                  <a:srgbClr val="C00000"/>
                </a:solidFill>
                <a:latin typeface="Century" pitchFamily="18" charset="0"/>
              </a:rPr>
              <a:t>кананит</a:t>
            </a:r>
            <a:endParaRPr lang="ru-RU" sz="2400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6632"/>
            <a:ext cx="4110033" cy="493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2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тдел образования\Desktop\5708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25144"/>
            <a:ext cx="7846640" cy="12241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" pitchFamily="18" charset="0"/>
              </a:rPr>
              <a:t>Апостол  иуда </a:t>
            </a:r>
            <a:r>
              <a:rPr lang="ru-RU" sz="2400" dirty="0" err="1" smtClean="0">
                <a:solidFill>
                  <a:srgbClr val="C00000"/>
                </a:solidFill>
                <a:latin typeface="Century" pitchFamily="18" charset="0"/>
              </a:rPr>
              <a:t>иаковлев</a:t>
            </a:r>
            <a:r>
              <a:rPr lang="ru-RU" sz="2400" dirty="0">
                <a:solidFill>
                  <a:srgbClr val="C00000"/>
                </a:solidFill>
                <a:latin typeface="Century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Century" pitchFamily="18" charset="0"/>
              </a:rPr>
              <a:t>(</a:t>
            </a:r>
            <a:r>
              <a:rPr lang="ru-RU" sz="2400" dirty="0" err="1" smtClean="0">
                <a:solidFill>
                  <a:srgbClr val="C00000"/>
                </a:solidFill>
                <a:latin typeface="Century" pitchFamily="18" charset="0"/>
              </a:rPr>
              <a:t>леввей</a:t>
            </a:r>
            <a:r>
              <a:rPr lang="ru-RU" sz="2400" dirty="0" smtClean="0">
                <a:solidFill>
                  <a:srgbClr val="C00000"/>
                </a:solidFill>
                <a:latin typeface="Century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Century" pitchFamily="18" charset="0"/>
              </a:rPr>
              <a:t>Фаддей</a:t>
            </a:r>
            <a:r>
              <a:rPr lang="ru-RU" sz="2400" dirty="0" smtClean="0">
                <a:solidFill>
                  <a:srgbClr val="C00000"/>
                </a:solidFill>
                <a:latin typeface="Century" pitchFamily="18" charset="0"/>
              </a:rPr>
              <a:t>)</a:t>
            </a:r>
            <a:endParaRPr lang="ru-RU" sz="2400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357" y="116632"/>
            <a:ext cx="3115986" cy="441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9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тдел образования\Desktop\5708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67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43380"/>
            <a:ext cx="8229600" cy="235745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Century" pitchFamily="18" charset="0"/>
              </a:rPr>
              <a:t>Евангелист  Матфей</a:t>
            </a:r>
            <a:endParaRPr lang="ru-RU" sz="5400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1026" name="Picture 2" descr="C:\Users\1\Desktop\Евангелисты\simvoly-evangelistov-angel_DSC09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3312368" cy="3878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3" name="Picture 2" descr="C:\Users\мвидео\Desktop\svyatoj-evangelist-matfe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866" y="404664"/>
            <a:ext cx="453008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тдел образования\Desktop\5708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67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effectLst/>
              </a:rPr>
              <a:t>         Адресат    </a:t>
            </a:r>
            <a:r>
              <a:rPr lang="ru-RU" sz="1800" dirty="0">
                <a:solidFill>
                  <a:schemeClr val="tx1"/>
                </a:solidFill>
                <a:effectLst/>
              </a:rPr>
              <a:t>Евангелия  -  иерусалимская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община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         Цель </a:t>
            </a:r>
            <a:r>
              <a:rPr lang="ru-RU" sz="1800" dirty="0">
                <a:solidFill>
                  <a:schemeClr val="tx1"/>
                </a:solidFill>
                <a:effectLst/>
              </a:rPr>
              <a:t>– доказать евреям , что Иисус из Назарета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– Христос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>
                <a:solidFill>
                  <a:schemeClr val="tx1"/>
                </a:solidFill>
                <a:effectLst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- Обилие мест из Ветхого Завета, все это мессианские места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- Не используется Имя Божие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- Использование символики чисел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- Акцент на апостоле Петре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- Апостол Матфей – систематизатор. Нагорная проповедь собрана во единое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- У апостола Матфея ангел в человеческом обличии. У него утверждается, что Христос есть Человек, которому надлежало спасти мир. Христос – Сын Человеческий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endParaRPr lang="ru-RU" sz="18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тдел образования\Desktop\5708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67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43380"/>
            <a:ext cx="8229600" cy="228601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Century" pitchFamily="18" charset="0"/>
              </a:rPr>
              <a:t>Евангелист  Марк</a:t>
            </a:r>
            <a:endParaRPr lang="ru-RU" sz="5400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2050" name="Picture 2" descr="C:\Users\1\Desktop\Евангелисты\simvoly-evangelistov-lev_DSC09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0966"/>
            <a:ext cx="3913237" cy="3964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3" name="Picture 2" descr="C:\Users\мвидео\Desktop\евангелист мар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420716" cy="351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тдел образования\Desktop\5708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1"/>
            <a:ext cx="9167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337" y="1196752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</a:t>
            </a:r>
            <a:r>
              <a:rPr lang="ru-RU" b="1" dirty="0" smtClean="0"/>
              <a:t>Адресат    </a:t>
            </a:r>
            <a:r>
              <a:rPr lang="ru-RU" b="1" dirty="0"/>
              <a:t>Евангелия  -  </a:t>
            </a:r>
            <a:r>
              <a:rPr lang="ru-RU" b="1" dirty="0" smtClean="0"/>
              <a:t>римская община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         Цель – доказать </a:t>
            </a:r>
            <a:r>
              <a:rPr lang="ru-RU" b="1" dirty="0" smtClean="0"/>
              <a:t>язычникам, </a:t>
            </a:r>
            <a:r>
              <a:rPr lang="ru-RU" b="1" dirty="0"/>
              <a:t>что Иисус </a:t>
            </a:r>
            <a:r>
              <a:rPr lang="ru-RU" b="1" dirty="0" smtClean="0"/>
              <a:t>Христос есть всемогущий Бог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- апостол объясняет иудейские обычаи и традиции, так как аудитория язычники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/>
              <a:t>в</a:t>
            </a:r>
            <a:r>
              <a:rPr lang="ru-RU" b="1" dirty="0" smtClean="0"/>
              <a:t> тексте встречаются латинизмы: прокуратор, </a:t>
            </a:r>
            <a:r>
              <a:rPr lang="ru-RU" b="1" dirty="0" err="1" smtClean="0"/>
              <a:t>кодрат</a:t>
            </a:r>
            <a:r>
              <a:rPr lang="ru-RU" b="1" dirty="0" smtClean="0"/>
              <a:t>, претория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/>
              <a:t>п</a:t>
            </a:r>
            <a:r>
              <a:rPr lang="ru-RU" b="1" dirty="0" smtClean="0"/>
              <a:t>еревод сиро-халдейских слов, например: «</a:t>
            </a:r>
            <a:r>
              <a:rPr lang="ru-RU" b="1" dirty="0" err="1" smtClean="0"/>
              <a:t>Тавифа</a:t>
            </a:r>
            <a:r>
              <a:rPr lang="ru-RU" b="1" dirty="0" smtClean="0"/>
              <a:t>!...»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Христос </a:t>
            </a:r>
            <a:r>
              <a:rPr lang="ru-RU" b="1" dirty="0"/>
              <a:t>о</a:t>
            </a:r>
            <a:r>
              <a:rPr lang="ru-RU" b="1" dirty="0" smtClean="0"/>
              <a:t>бщается со стихиями, как с живыми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крест на Голгофу нес Симон, отец Александра и </a:t>
            </a:r>
            <a:r>
              <a:rPr lang="ru-RU" b="1" dirty="0" err="1" smtClean="0"/>
              <a:t>Руфа</a:t>
            </a:r>
            <a:endParaRPr lang="ru-RU" b="1" dirty="0" smtClean="0"/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/>
              <a:t>с</a:t>
            </a:r>
            <a:r>
              <a:rPr lang="ru-RU" b="1" dirty="0" smtClean="0"/>
              <a:t>имвол – лев, символ могущества, больше всего чудес, связанных с бесноватыми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тдел образования\Desktop\5708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67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29132"/>
            <a:ext cx="8229600" cy="214314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Century" pitchFamily="18" charset="0"/>
              </a:rPr>
              <a:t>Евангелист Лука</a:t>
            </a:r>
            <a:endParaRPr lang="ru-RU" sz="5400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3074" name="Picture 2" descr="C:\Users\1\Desktop\Евангелисты\simvoly-evangelistov-vol_DSC09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3810169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3" name="Picture 2" descr="C:\Users\мвидео\Desktop\евангелист лу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862" y="711085"/>
            <a:ext cx="4473675" cy="313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тдел образования\Desktop\5708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67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                   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Адресат   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Евангелия  - 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некий Феофил, являвшийся либо ктитором Антиохийской общины, либо это нарицательное имя, переводится как «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боголюбец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»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Цель –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показать  язычникам 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,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что они не менее достойны войти в Царство Небесное, чем евреи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- Пролог в Евангелии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- дан положительный образ язычника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- Лука по профессии был врачом, он дает названия болезней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- дает свидетельства по топографии, которые в последующие времена уже не знали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- евангелие от Луки – «евангелие бедных»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- много притчей, делающих акцент на жертвенном служении Христа, много слов: «Христос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милосердствоваше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о ней..»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тдел образования\Desktop\5708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67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43446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Century" pitchFamily="18" charset="0"/>
              </a:rPr>
              <a:t>Евангелист  Иоанн</a:t>
            </a:r>
            <a:endParaRPr lang="ru-RU" sz="5400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4098" name="Picture 2" descr="C:\Users\1\Desktop\Евангелисты\simvoly-evangelistov-orel_DSC09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5"/>
            <a:ext cx="3960440" cy="4119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3" name="Picture 2" descr="C:\Users\мвидео\Desktop\-bogoslov_03.jpg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5"/>
            <a:ext cx="4530080" cy="38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тдел образования\Desktop\5708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5030" y="4653136"/>
            <a:ext cx="7846640" cy="12241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" pitchFamily="18" charset="0"/>
              </a:rPr>
              <a:t>Апостол  Петр  (Симон)</a:t>
            </a:r>
            <a:endParaRPr lang="ru-RU" sz="2400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3" name="Picture 2" descr="C:\Users\мвидео\Desktop\апостол пет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3096344" cy="42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6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тдел образования\Desktop\5708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67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Адресат   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Евангелия  - 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малоазийская церковь, христиане просили одобрить 3 Евангелия и Иоанн пишет в дополнение еще одно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- оно дополняет 3 Евангелия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- «чтобы верили, что Христос есть Сын Бога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живаго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»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- евангелие восполняет евангельскую хронологию, именно с помощью  его можно сделать вывод, что служение длилось 3,5 года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- символ – орел, птица, взлетающая на огромную высоту, это духовные высоты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тдел образования\Desktop\5708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67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Оригинальность изложения 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Апостол Матфей – 16 %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Апостол Марк – 0%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Апостол Лука – 25%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19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тдел образования\Desktop\5708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581128"/>
            <a:ext cx="7846640" cy="12241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" pitchFamily="18" charset="0"/>
              </a:rPr>
              <a:t>Апостол  Андрей первозванный</a:t>
            </a:r>
            <a:endParaRPr lang="ru-RU" sz="2400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2050" name="Picture 2" descr="C:\Users\мвидео\Desktop\ап андре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06" y="188640"/>
            <a:ext cx="3250145" cy="429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тдел образования\Desktop\5708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5030" y="4927164"/>
            <a:ext cx="7846640" cy="12241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" pitchFamily="18" charset="0"/>
              </a:rPr>
              <a:t>Апостол  Иаков </a:t>
            </a:r>
            <a:r>
              <a:rPr lang="ru-RU" sz="2400" dirty="0" err="1" smtClean="0">
                <a:solidFill>
                  <a:srgbClr val="C00000"/>
                </a:solidFill>
                <a:latin typeface="Century" pitchFamily="18" charset="0"/>
              </a:rPr>
              <a:t>Зеведеев</a:t>
            </a:r>
            <a:endParaRPr lang="ru-RU" sz="2400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3074" name="Picture 2" descr="C:\Users\мвидео\Desktop\иаков зеведее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62" y="260648"/>
            <a:ext cx="3791432" cy="466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4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тдел образования\Desktop\5708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5030" y="4941168"/>
            <a:ext cx="7846640" cy="12241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" pitchFamily="18" charset="0"/>
              </a:rPr>
              <a:t>Апостол  Иоанн </a:t>
            </a:r>
            <a:r>
              <a:rPr lang="ru-RU" sz="2400" dirty="0" err="1" smtClean="0">
                <a:solidFill>
                  <a:srgbClr val="C00000"/>
                </a:solidFill>
                <a:latin typeface="Century" pitchFamily="18" charset="0"/>
              </a:rPr>
              <a:t>Зеведеев</a:t>
            </a:r>
            <a:r>
              <a:rPr lang="ru-RU" sz="2400" dirty="0" smtClean="0">
                <a:solidFill>
                  <a:srgbClr val="C00000"/>
                </a:solidFill>
                <a:latin typeface="Century" pitchFamily="18" charset="0"/>
              </a:rPr>
              <a:t> Богослов</a:t>
            </a:r>
            <a:endParaRPr lang="ru-RU" sz="2400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4098" name="Picture 2" descr="C:\Users\мвидео\Desktop\иоанн зеведее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45" y="202034"/>
            <a:ext cx="3016609" cy="4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тдел образования\Desktop\5708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5029" y="4797152"/>
            <a:ext cx="7846640" cy="12241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" pitchFamily="18" charset="0"/>
              </a:rPr>
              <a:t>Апостол  Филипп</a:t>
            </a:r>
            <a:endParaRPr lang="ru-RU" sz="2400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666" y="188640"/>
            <a:ext cx="3287367" cy="4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0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тдел образования\Desktop\5708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869160"/>
            <a:ext cx="7846640" cy="12241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" pitchFamily="18" charset="0"/>
              </a:rPr>
              <a:t>Апостол  Варфоломей (</a:t>
            </a:r>
            <a:r>
              <a:rPr lang="ru-RU" sz="2400" dirty="0" err="1" smtClean="0">
                <a:solidFill>
                  <a:srgbClr val="C00000"/>
                </a:solidFill>
                <a:latin typeface="Century" pitchFamily="18" charset="0"/>
              </a:rPr>
              <a:t>нафанаил</a:t>
            </a:r>
            <a:r>
              <a:rPr lang="ru-RU" sz="2400" dirty="0" smtClean="0">
                <a:solidFill>
                  <a:srgbClr val="C00000"/>
                </a:solidFill>
                <a:latin typeface="Century" pitchFamily="18" charset="0"/>
              </a:rPr>
              <a:t>)</a:t>
            </a:r>
            <a:endParaRPr lang="ru-RU" sz="2400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3584788" cy="455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8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тдел образования\Desktop\5708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850" y="4941169"/>
            <a:ext cx="7846640" cy="12241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" pitchFamily="18" charset="0"/>
              </a:rPr>
              <a:t>Апостол  Матфей мытарь (Левий)</a:t>
            </a:r>
            <a:endParaRPr lang="ru-RU" sz="2400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84" y="116633"/>
            <a:ext cx="316397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8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тдел образования\Desktop\5708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25144"/>
            <a:ext cx="7846640" cy="12241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" pitchFamily="18" charset="0"/>
              </a:rPr>
              <a:t>Апостол  Фома Близнец (</a:t>
            </a:r>
            <a:r>
              <a:rPr lang="ru-RU" sz="2400" dirty="0" err="1" smtClean="0">
                <a:solidFill>
                  <a:srgbClr val="C00000"/>
                </a:solidFill>
                <a:latin typeface="Century" pitchFamily="18" charset="0"/>
              </a:rPr>
              <a:t>Дидим</a:t>
            </a:r>
            <a:r>
              <a:rPr lang="ru-RU" sz="2400" dirty="0" smtClean="0">
                <a:solidFill>
                  <a:srgbClr val="C00000"/>
                </a:solidFill>
                <a:latin typeface="Century" pitchFamily="18" charset="0"/>
              </a:rPr>
              <a:t>)</a:t>
            </a:r>
            <a:endParaRPr lang="ru-RU" sz="2400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84" y="116632"/>
            <a:ext cx="3257731" cy="442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4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250</TotalTime>
  <Words>92</Words>
  <Application>Microsoft Office PowerPoint</Application>
  <PresentationFormat>Экран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Евангелия  и  Евангелисты</vt:lpstr>
      <vt:lpstr>Апостол  Петр  (Симон)</vt:lpstr>
      <vt:lpstr>Апостол  Андрей первозванный</vt:lpstr>
      <vt:lpstr>Апостол  Иаков Зеведеев</vt:lpstr>
      <vt:lpstr>Апостол  Иоанн Зеведеев Богослов</vt:lpstr>
      <vt:lpstr>Апостол  Филипп</vt:lpstr>
      <vt:lpstr>Апостол  Варфоломей (нафанаил)</vt:lpstr>
      <vt:lpstr>Апостол  Матфей мытарь (Левий)</vt:lpstr>
      <vt:lpstr>Апостол  Фома Близнец (Дидим)</vt:lpstr>
      <vt:lpstr>Апостол  Иаков  Алфеев младший</vt:lpstr>
      <vt:lpstr>Апостол  симон зелот кананит</vt:lpstr>
      <vt:lpstr>Апостол  иуда иаковлев (леввей, Фаддей)</vt:lpstr>
      <vt:lpstr>Евангелист  Матфей</vt:lpstr>
      <vt:lpstr>         Адресат    Евангелия  -  иерусалимская община          Цель – доказать евреям , что Иисус из Назарета – Христос  - Обилие мест из Ветхого Завета, все это мессианские места  - Не используется Имя Божие  - Использование символики чисел  - Акцент на апостоле Петре  - Апостол Матфей – систематизатор. Нагорная проповедь собрана во единое  - У апостола Матфея ангел в человеческом обличии. У него утверждается, что Христос есть Человек, которому надлежало спасти мир. Христос – Сын Человеческий  </vt:lpstr>
      <vt:lpstr>Евангелист  Марк</vt:lpstr>
      <vt:lpstr>Презентация PowerPoint</vt:lpstr>
      <vt:lpstr>Евангелист Лука</vt:lpstr>
      <vt:lpstr>                                      Адресат    Евангелия  -  некий Феофил, являвшийся либо ктитором Антиохийской общины, либо это нарицательное имя, переводится как «боголюбец»          Цель – показать  язычникам  , что они не менее достойны войти в Царство Небесное, чем евреи  - Пролог в Евангелии  - дан положительный образ язычника  - Лука по профессии был врачом, он дает названия болезней  - дает свидетельства по топографии, которые в последующие времена уже не знали  - евангелие от Луки – «евангелие бедных»  - много притчей, делающих акцент на жертвенном служении Христа, много слов: «Христос милосердствоваше о ней..»    </vt:lpstr>
      <vt:lpstr>Евангелист  Иоанн</vt:lpstr>
      <vt:lpstr>Адресат    Евангелия  -  малоазийская церковь, христиане просили одобрить 3 Евангелия и Иоанн пишет в дополнение еще одно  - оно дополняет 3 Евангелия  - «чтобы верили, что Христос есть Сын Бога живаго»  - евангелие восполняет евангельскую хронологию, именно с помощью  его можно сделать вывод, что служение длилось 3,5 года  - символ – орел, птица, взлетающая на огромную высоту, это духовные высоты</vt:lpstr>
      <vt:lpstr>Оригинальность изложения  Апостол Матфей – 16 % Апостол Марк – 0% Апостол Лука – 25%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Апостолы Иисуса Христа.  Евангелия и Евангелисты.</dc:title>
  <dc:creator>1</dc:creator>
  <cp:lastModifiedBy>мвидео</cp:lastModifiedBy>
  <cp:revision>39</cp:revision>
  <dcterms:created xsi:type="dcterms:W3CDTF">2019-04-04T12:10:55Z</dcterms:created>
  <dcterms:modified xsi:type="dcterms:W3CDTF">2019-04-10T12:50:38Z</dcterms:modified>
</cp:coreProperties>
</file>