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0" r:id="rId8"/>
    <p:sldId id="264" r:id="rId9"/>
    <p:sldId id="265" r:id="rId10"/>
    <p:sldId id="267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76;&#1084;\&#1040;&#1085;&#1072;&#1083;&#1080;&#1079;%20&#1088;&#1072;&#1073;&#1086;&#1090;&#1099;%20&#1096;&#1082;&#1086;&#1083;&#1099;%2017-18\&#1060;_&#1089;&#1090;&#1072;&#1090;&#1080;&#1089;&#1090;&#1080;&#1082;&#1072;%20&#1076;&#1083;&#1103;%20&#1072;&#1085;&#1072;&#1083;&#1080;&#1079;&#1072;%2017-18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76;&#1084;\&#1040;&#1085;&#1072;&#1083;&#1080;&#1079;%20&#1088;&#1072;&#1073;&#1086;&#1090;&#1099;%20&#1096;&#1082;&#1086;&#1083;&#1099;%2017-18\&#1060;_&#1042;&#1055;&#1056;_2017-2018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76;&#1084;\&#1040;&#1085;&#1072;&#1083;&#1080;&#1079;%20&#1088;&#1072;&#1073;&#1086;&#1090;&#1099;%20&#1096;&#1082;&#1086;&#1083;&#1099;%2017-18\&#1060;_&#1042;&#1055;&#1056;_2017-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76;&#1084;\&#1040;&#1085;&#1072;&#1083;&#1080;&#1079;%20&#1088;&#1072;&#1073;&#1086;&#1090;&#1099;%20&#1096;&#1082;&#1086;&#1083;&#1099;%2017-18\&#1060;_&#1089;&#1090;&#1072;&#1090;&#1080;&#1089;&#1090;&#1080;&#1082;&#1072;%20&#1076;&#1083;&#1103;%20&#1072;&#1085;&#1072;&#1083;&#1080;&#1079;&#1072;%2017-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76;&#1084;\&#1040;&#1085;&#1072;&#1083;&#1080;&#1079;%20&#1088;&#1072;&#1073;&#1086;&#1090;&#1099;%20&#1096;&#1082;&#1086;&#1083;&#1099;%2017-18\&#1060;_&#1089;&#1090;&#1072;&#1090;&#1080;&#1089;&#1090;&#1080;&#1082;&#1072;%20&#1076;&#1083;&#1103;%20&#1072;&#1085;&#1072;&#1083;&#1080;&#1079;&#1072;%2017-1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76;&#1084;\&#1040;&#1085;&#1072;&#1083;&#1080;&#1079;%20&#1088;&#1072;&#1073;&#1086;&#1090;&#1099;%20&#1096;&#1082;&#1086;&#1083;&#1099;%2017-18\&#1060;_&#1089;&#1090;&#1072;&#1090;&#1080;&#1089;&#1090;&#1080;&#1082;&#1072;%20&#1076;&#1083;&#1103;%20&#1072;&#1085;&#1072;&#1083;&#1080;&#1079;&#1072;%2017-1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76;&#1084;\&#1040;&#1085;&#1072;&#1083;&#1080;&#1079;%20&#1088;&#1072;&#1073;&#1086;&#1090;&#1099;%20&#1096;&#1082;&#1086;&#1083;&#1099;%2017-18\&#1060;_&#1089;&#1090;&#1072;&#1090;&#1080;&#1089;&#1090;&#1080;&#1082;&#1072;%20&#1076;&#1083;&#1103;%20&#1072;&#1085;&#1072;&#1083;&#1080;&#1079;&#1072;%2017-1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76;&#1084;\&#1040;&#1085;&#1072;&#1083;&#1080;&#1079;%20&#1088;&#1072;&#1073;&#1086;&#1090;&#1099;%20&#1096;&#1082;&#1086;&#1083;&#1099;%2017-18\&#1060;_&#1089;&#1090;&#1072;&#1090;&#1080;&#1089;&#1090;&#1080;&#1082;&#1072;%20&#1076;&#1083;&#1103;%20&#1072;&#1085;&#1072;&#1083;&#1080;&#1079;&#1072;%2017-1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76;&#1084;\&#1040;&#1085;&#1072;&#1083;&#1080;&#1079;%20&#1088;&#1072;&#1073;&#1086;&#1090;&#1099;%20&#1096;&#1082;&#1086;&#1083;&#1099;%2017-18\&#1060;_&#1089;&#1090;&#1072;&#1090;&#1080;&#1089;&#1090;&#1080;&#1082;&#1072;%20&#1076;&#1083;&#1103;%20&#1072;&#1085;&#1072;&#1083;&#1080;&#1079;&#1072;%2017-18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76;&#1084;\&#1040;&#1085;&#1072;&#1083;&#1080;&#1079;%20&#1088;&#1072;&#1073;&#1086;&#1090;&#1099;%20&#1096;&#1082;&#1086;&#1083;&#1099;%2017-18\&#1060;_&#1042;&#1055;&#1056;_2017-2018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76;&#1084;\&#1040;&#1085;&#1072;&#1083;&#1080;&#1079;%20&#1088;&#1072;&#1073;&#1086;&#1090;&#1099;%20&#1096;&#1082;&#1086;&#1083;&#1099;%2017-18\&#1060;_&#1042;&#1055;&#1056;_2017-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Количество обучающихся по ступеням образования (чел.)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контингент!$G$1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контингент!$F$3:$F$4</c:f>
              <c:strCache>
                <c:ptCount val="2"/>
                <c:pt idx="0">
                  <c:v>1-4 кл</c:v>
                </c:pt>
                <c:pt idx="1">
                  <c:v>5-7 кл</c:v>
                </c:pt>
              </c:strCache>
            </c:strRef>
          </c:cat>
          <c:val>
            <c:numRef>
              <c:f>контингент!$G$3:$G$4</c:f>
              <c:numCache>
                <c:formatCode>General</c:formatCode>
                <c:ptCount val="2"/>
                <c:pt idx="0">
                  <c:v>134</c:v>
                </c:pt>
                <c:pt idx="1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DD-4897-9EBC-DE66D78F3939}"/>
            </c:ext>
          </c:extLst>
        </c:ser>
        <c:ser>
          <c:idx val="1"/>
          <c:order val="1"/>
          <c:tx>
            <c:strRef>
              <c:f>контингент!$H$1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контингент!$F$3:$F$4</c:f>
              <c:strCache>
                <c:ptCount val="2"/>
                <c:pt idx="0">
                  <c:v>1-4 кл</c:v>
                </c:pt>
                <c:pt idx="1">
                  <c:v>5-7 кл</c:v>
                </c:pt>
              </c:strCache>
            </c:strRef>
          </c:cat>
          <c:val>
            <c:numRef>
              <c:f>контингент!$H$3:$H$4</c:f>
              <c:numCache>
                <c:formatCode>General</c:formatCode>
                <c:ptCount val="2"/>
                <c:pt idx="0">
                  <c:v>133</c:v>
                </c:pt>
                <c:pt idx="1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8DD-4897-9EBC-DE66D78F39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109120"/>
        <c:axId val="33110656"/>
      </c:barChart>
      <c:catAx>
        <c:axId val="3310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10656"/>
        <c:crosses val="autoZero"/>
        <c:auto val="1"/>
        <c:lblAlgn val="ctr"/>
        <c:lblOffset val="100"/>
        <c:noMultiLvlLbl val="0"/>
      </c:catAx>
      <c:valAx>
        <c:axId val="33110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09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chemeClr val="bg1">
                    <a:lumMod val="50000"/>
                  </a:schemeClr>
                </a:solidFill>
              </a:defRPr>
            </a:pPr>
            <a:r>
              <a:rPr lang="ru-RU" sz="1800">
                <a:solidFill>
                  <a:schemeClr val="bg1">
                    <a:lumMod val="50000"/>
                  </a:schemeClr>
                </a:solidFill>
              </a:rPr>
              <a:t>Статистика</a:t>
            </a:r>
            <a:r>
              <a:rPr lang="ru-RU" sz="1800" baseline="0">
                <a:solidFill>
                  <a:schemeClr val="bg1">
                    <a:lumMod val="50000"/>
                  </a:schemeClr>
                </a:solidFill>
              </a:rPr>
              <a:t> по оценкам (МАТЕМАТИКА)</a:t>
            </a:r>
            <a:endParaRPr lang="ru-RU" sz="1800">
              <a:solidFill>
                <a:schemeClr val="bg1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оценка!$P$4</c:f>
              <c:strCache>
                <c:ptCount val="1"/>
                <c:pt idx="0">
                  <c:v>Православная гимназия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оценка!$Q$3:$AB$3</c:f>
              <c:strCache>
                <c:ptCount val="12"/>
                <c:pt idx="0">
                  <c:v>4кл.
("2")</c:v>
                </c:pt>
                <c:pt idx="1">
                  <c:v>5кл.
("2")</c:v>
                </c:pt>
                <c:pt idx="2">
                  <c:v>6кл.
("2")</c:v>
                </c:pt>
                <c:pt idx="3">
                  <c:v>4кл.
("3")</c:v>
                </c:pt>
                <c:pt idx="4">
                  <c:v>5кл.
("3")</c:v>
                </c:pt>
                <c:pt idx="5">
                  <c:v>6кл.
("3")</c:v>
                </c:pt>
                <c:pt idx="6">
                  <c:v>4кл.
("4")</c:v>
                </c:pt>
                <c:pt idx="7">
                  <c:v>5кл.
("4")</c:v>
                </c:pt>
                <c:pt idx="8">
                  <c:v>6кл.
("4")</c:v>
                </c:pt>
                <c:pt idx="9">
                  <c:v>4кл.
("5")</c:v>
                </c:pt>
                <c:pt idx="10">
                  <c:v>5кл.
("5")</c:v>
                </c:pt>
                <c:pt idx="11">
                  <c:v>6кл.
("5")</c:v>
                </c:pt>
              </c:strCache>
            </c:strRef>
          </c:cat>
          <c:val>
            <c:numRef>
              <c:f>оценка!$Q$4:$AB$4</c:f>
              <c:numCache>
                <c:formatCode>0.0</c:formatCode>
                <c:ptCount val="12"/>
                <c:pt idx="0">
                  <c:v>0</c:v>
                </c:pt>
                <c:pt idx="1">
                  <c:v>7.1</c:v>
                </c:pt>
                <c:pt idx="2" formatCode="General">
                  <c:v>15</c:v>
                </c:pt>
                <c:pt idx="3">
                  <c:v>0</c:v>
                </c:pt>
                <c:pt idx="4">
                  <c:v>39.299999999999997</c:v>
                </c:pt>
                <c:pt idx="5" formatCode="General">
                  <c:v>60</c:v>
                </c:pt>
                <c:pt idx="6">
                  <c:v>17.899999999999999</c:v>
                </c:pt>
                <c:pt idx="7">
                  <c:v>46.4</c:v>
                </c:pt>
                <c:pt idx="8" formatCode="General">
                  <c:v>20</c:v>
                </c:pt>
                <c:pt idx="9">
                  <c:v>82.1</c:v>
                </c:pt>
                <c:pt idx="10">
                  <c:v>7.1</c:v>
                </c:pt>
                <c:pt idx="11" formatCode="General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542848"/>
        <c:axId val="112544768"/>
      </c:barChart>
      <c:lineChart>
        <c:grouping val="standard"/>
        <c:varyColors val="0"/>
        <c:ser>
          <c:idx val="1"/>
          <c:order val="1"/>
          <c:tx>
            <c:strRef>
              <c:f>оценка!$P$5</c:f>
              <c:strCache>
                <c:ptCount val="1"/>
                <c:pt idx="0">
                  <c:v>АО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оценка!$Q$3:$AB$3</c:f>
              <c:strCache>
                <c:ptCount val="12"/>
                <c:pt idx="0">
                  <c:v>4кл.
("2")</c:v>
                </c:pt>
                <c:pt idx="1">
                  <c:v>5кл.
("2")</c:v>
                </c:pt>
                <c:pt idx="2">
                  <c:v>6кл.
("2")</c:v>
                </c:pt>
                <c:pt idx="3">
                  <c:v>4кл.
("3")</c:v>
                </c:pt>
                <c:pt idx="4">
                  <c:v>5кл.
("3")</c:v>
                </c:pt>
                <c:pt idx="5">
                  <c:v>6кл.
("3")</c:v>
                </c:pt>
                <c:pt idx="6">
                  <c:v>4кл.
("4")</c:v>
                </c:pt>
                <c:pt idx="7">
                  <c:v>5кл.
("4")</c:v>
                </c:pt>
                <c:pt idx="8">
                  <c:v>6кл.
("4")</c:v>
                </c:pt>
                <c:pt idx="9">
                  <c:v>4кл.
("5")</c:v>
                </c:pt>
                <c:pt idx="10">
                  <c:v>5кл.
("5")</c:v>
                </c:pt>
                <c:pt idx="11">
                  <c:v>6кл.
("5")</c:v>
                </c:pt>
              </c:strCache>
            </c:strRef>
          </c:cat>
          <c:val>
            <c:numRef>
              <c:f>оценка!$Q$5:$AB$5</c:f>
              <c:numCache>
                <c:formatCode>0.0</c:formatCode>
                <c:ptCount val="12"/>
                <c:pt idx="0">
                  <c:v>1.7</c:v>
                </c:pt>
                <c:pt idx="1">
                  <c:v>11.8</c:v>
                </c:pt>
                <c:pt idx="2" formatCode="General">
                  <c:v>11.6</c:v>
                </c:pt>
                <c:pt idx="3">
                  <c:v>20.399999999999999</c:v>
                </c:pt>
                <c:pt idx="4">
                  <c:v>41.4</c:v>
                </c:pt>
                <c:pt idx="5" formatCode="General">
                  <c:v>52.1</c:v>
                </c:pt>
                <c:pt idx="6">
                  <c:v>31.8</c:v>
                </c:pt>
                <c:pt idx="7">
                  <c:v>33.9</c:v>
                </c:pt>
                <c:pt idx="8" formatCode="General">
                  <c:v>30.5</c:v>
                </c:pt>
                <c:pt idx="9">
                  <c:v>46.1</c:v>
                </c:pt>
                <c:pt idx="10">
                  <c:v>13</c:v>
                </c:pt>
                <c:pt idx="11" formatCode="General">
                  <c:v>5.7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оценка!$P$6</c:f>
              <c:strCache>
                <c:ptCount val="1"/>
                <c:pt idx="0">
                  <c:v>РФ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оценка!$Q$3:$AB$3</c:f>
              <c:strCache>
                <c:ptCount val="12"/>
                <c:pt idx="0">
                  <c:v>4кл.
("2")</c:v>
                </c:pt>
                <c:pt idx="1">
                  <c:v>5кл.
("2")</c:v>
                </c:pt>
                <c:pt idx="2">
                  <c:v>6кл.
("2")</c:v>
                </c:pt>
                <c:pt idx="3">
                  <c:v>4кл.
("3")</c:v>
                </c:pt>
                <c:pt idx="4">
                  <c:v>5кл.
("3")</c:v>
                </c:pt>
                <c:pt idx="5">
                  <c:v>6кл.
("3")</c:v>
                </c:pt>
                <c:pt idx="6">
                  <c:v>4кл.
("4")</c:v>
                </c:pt>
                <c:pt idx="7">
                  <c:v>5кл.
("4")</c:v>
                </c:pt>
                <c:pt idx="8">
                  <c:v>6кл.
("4")</c:v>
                </c:pt>
                <c:pt idx="9">
                  <c:v>4кл.
("5")</c:v>
                </c:pt>
                <c:pt idx="10">
                  <c:v>5кл.
("5")</c:v>
                </c:pt>
                <c:pt idx="11">
                  <c:v>6кл.
("5")</c:v>
                </c:pt>
              </c:strCache>
            </c:strRef>
          </c:cat>
          <c:val>
            <c:numRef>
              <c:f>оценка!$Q$6:$AB$6</c:f>
              <c:numCache>
                <c:formatCode>0.0</c:formatCode>
                <c:ptCount val="12"/>
                <c:pt idx="0">
                  <c:v>1.9</c:v>
                </c:pt>
                <c:pt idx="1">
                  <c:v>13.6</c:v>
                </c:pt>
                <c:pt idx="2" formatCode="General">
                  <c:v>14.3</c:v>
                </c:pt>
                <c:pt idx="3">
                  <c:v>20</c:v>
                </c:pt>
                <c:pt idx="4">
                  <c:v>37.5</c:v>
                </c:pt>
                <c:pt idx="5" formatCode="General">
                  <c:v>47.1</c:v>
                </c:pt>
                <c:pt idx="6">
                  <c:v>30.1</c:v>
                </c:pt>
                <c:pt idx="7">
                  <c:v>33.1</c:v>
                </c:pt>
                <c:pt idx="8" formatCode="General">
                  <c:v>31.3</c:v>
                </c:pt>
                <c:pt idx="9">
                  <c:v>48</c:v>
                </c:pt>
                <c:pt idx="10">
                  <c:v>15.8</c:v>
                </c:pt>
                <c:pt idx="11" formatCode="General">
                  <c:v>7.3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542848"/>
        <c:axId val="112544768"/>
      </c:lineChart>
      <c:catAx>
        <c:axId val="112542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12544768"/>
        <c:crosses val="autoZero"/>
        <c:auto val="1"/>
        <c:lblAlgn val="ctr"/>
        <c:lblOffset val="100"/>
        <c:noMultiLvlLbl val="0"/>
      </c:catAx>
      <c:valAx>
        <c:axId val="11254476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125428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chemeClr val="bg1">
                    <a:lumMod val="50000"/>
                  </a:schemeClr>
                </a:solidFill>
              </a:defRPr>
            </a:pPr>
            <a:r>
              <a:rPr lang="ru-RU" sz="1800">
                <a:solidFill>
                  <a:schemeClr val="bg1">
                    <a:lumMod val="50000"/>
                  </a:schemeClr>
                </a:solidFill>
              </a:rPr>
              <a:t>Статистика</a:t>
            </a:r>
            <a:r>
              <a:rPr lang="ru-RU" sz="1800" baseline="0">
                <a:solidFill>
                  <a:schemeClr val="bg1">
                    <a:lumMod val="50000"/>
                  </a:schemeClr>
                </a:solidFill>
              </a:rPr>
              <a:t> по оценкам (РУССКИЙ ЯЗЫК)</a:t>
            </a:r>
            <a:endParaRPr lang="ru-RU" sz="1800">
              <a:solidFill>
                <a:schemeClr val="bg1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оценка!$P$30</c:f>
              <c:strCache>
                <c:ptCount val="1"/>
                <c:pt idx="0">
                  <c:v>Православная гимназия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оценка!$Q$3:$AB$3</c:f>
              <c:strCache>
                <c:ptCount val="12"/>
                <c:pt idx="0">
                  <c:v>4кл.
("2")</c:v>
                </c:pt>
                <c:pt idx="1">
                  <c:v>5кл.
("2")</c:v>
                </c:pt>
                <c:pt idx="2">
                  <c:v>6кл.
("2")</c:v>
                </c:pt>
                <c:pt idx="3">
                  <c:v>4кл.
("3")</c:v>
                </c:pt>
                <c:pt idx="4">
                  <c:v>5кл.
("3")</c:v>
                </c:pt>
                <c:pt idx="5">
                  <c:v>6кл.
("3")</c:v>
                </c:pt>
                <c:pt idx="6">
                  <c:v>4кл.
("4")</c:v>
                </c:pt>
                <c:pt idx="7">
                  <c:v>5кл.
("4")</c:v>
                </c:pt>
                <c:pt idx="8">
                  <c:v>6кл.
("4")</c:v>
                </c:pt>
                <c:pt idx="9">
                  <c:v>4кл.
("5")</c:v>
                </c:pt>
                <c:pt idx="10">
                  <c:v>5кл.
("5")</c:v>
                </c:pt>
                <c:pt idx="11">
                  <c:v>6кл.
("5")</c:v>
                </c:pt>
              </c:strCache>
            </c:strRef>
          </c:cat>
          <c:val>
            <c:numRef>
              <c:f>оценка!$Q$30:$AB$30</c:f>
              <c:numCache>
                <c:formatCode>General</c:formatCode>
                <c:ptCount val="12"/>
                <c:pt idx="0">
                  <c:v>0</c:v>
                </c:pt>
                <c:pt idx="1">
                  <c:v>3.6</c:v>
                </c:pt>
                <c:pt idx="2">
                  <c:v>4.8</c:v>
                </c:pt>
                <c:pt idx="3">
                  <c:v>3.7</c:v>
                </c:pt>
                <c:pt idx="4">
                  <c:v>32.1</c:v>
                </c:pt>
                <c:pt idx="5">
                  <c:v>19</c:v>
                </c:pt>
                <c:pt idx="6">
                  <c:v>40.700000000000003</c:v>
                </c:pt>
                <c:pt idx="7">
                  <c:v>42.9</c:v>
                </c:pt>
                <c:pt idx="8">
                  <c:v>38.1</c:v>
                </c:pt>
                <c:pt idx="9">
                  <c:v>55.6</c:v>
                </c:pt>
                <c:pt idx="10">
                  <c:v>21.4</c:v>
                </c:pt>
                <c:pt idx="11">
                  <c:v>38.1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573440"/>
        <c:axId val="112587520"/>
      </c:barChart>
      <c:lineChart>
        <c:grouping val="standard"/>
        <c:varyColors val="0"/>
        <c:ser>
          <c:idx val="1"/>
          <c:order val="1"/>
          <c:tx>
            <c:strRef>
              <c:f>оценка!$P$31</c:f>
              <c:strCache>
                <c:ptCount val="1"/>
                <c:pt idx="0">
                  <c:v>АО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оценка!$Q$3:$AB$3</c:f>
              <c:strCache>
                <c:ptCount val="12"/>
                <c:pt idx="0">
                  <c:v>4кл.
("2")</c:v>
                </c:pt>
                <c:pt idx="1">
                  <c:v>5кл.
("2")</c:v>
                </c:pt>
                <c:pt idx="2">
                  <c:v>6кл.
("2")</c:v>
                </c:pt>
                <c:pt idx="3">
                  <c:v>4кл.
("3")</c:v>
                </c:pt>
                <c:pt idx="4">
                  <c:v>5кл.
("3")</c:v>
                </c:pt>
                <c:pt idx="5">
                  <c:v>6кл.
("3")</c:v>
                </c:pt>
                <c:pt idx="6">
                  <c:v>4кл.
("4")</c:v>
                </c:pt>
                <c:pt idx="7">
                  <c:v>5кл.
("4")</c:v>
                </c:pt>
                <c:pt idx="8">
                  <c:v>6кл.
("4")</c:v>
                </c:pt>
                <c:pt idx="9">
                  <c:v>4кл.
("5")</c:v>
                </c:pt>
                <c:pt idx="10">
                  <c:v>5кл.
("5")</c:v>
                </c:pt>
                <c:pt idx="11">
                  <c:v>6кл.
("5")</c:v>
                </c:pt>
              </c:strCache>
            </c:strRef>
          </c:cat>
          <c:val>
            <c:numRef>
              <c:f>оценка!$Q$31:$AB$31</c:f>
              <c:numCache>
                <c:formatCode>General</c:formatCode>
                <c:ptCount val="12"/>
                <c:pt idx="0">
                  <c:v>4.2</c:v>
                </c:pt>
                <c:pt idx="1">
                  <c:v>10.6</c:v>
                </c:pt>
                <c:pt idx="2">
                  <c:v>15.2</c:v>
                </c:pt>
                <c:pt idx="3">
                  <c:v>23.9</c:v>
                </c:pt>
                <c:pt idx="4">
                  <c:v>40</c:v>
                </c:pt>
                <c:pt idx="5">
                  <c:v>43</c:v>
                </c:pt>
                <c:pt idx="6">
                  <c:v>43.6</c:v>
                </c:pt>
                <c:pt idx="7">
                  <c:v>34.5</c:v>
                </c:pt>
                <c:pt idx="8">
                  <c:v>32.799999999999997</c:v>
                </c:pt>
                <c:pt idx="9">
                  <c:v>28.3</c:v>
                </c:pt>
                <c:pt idx="10">
                  <c:v>14.9</c:v>
                </c:pt>
                <c:pt idx="11">
                  <c:v>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оценка!$P$32</c:f>
              <c:strCache>
                <c:ptCount val="1"/>
                <c:pt idx="0">
                  <c:v>РФ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оценка!$Q$3:$AB$3</c:f>
              <c:strCache>
                <c:ptCount val="12"/>
                <c:pt idx="0">
                  <c:v>4кл.
("2")</c:v>
                </c:pt>
                <c:pt idx="1">
                  <c:v>5кл.
("2")</c:v>
                </c:pt>
                <c:pt idx="2">
                  <c:v>6кл.
("2")</c:v>
                </c:pt>
                <c:pt idx="3">
                  <c:v>4кл.
("3")</c:v>
                </c:pt>
                <c:pt idx="4">
                  <c:v>5кл.
("3")</c:v>
                </c:pt>
                <c:pt idx="5">
                  <c:v>6кл.
("3")</c:v>
                </c:pt>
                <c:pt idx="6">
                  <c:v>4кл.
("4")</c:v>
                </c:pt>
                <c:pt idx="7">
                  <c:v>5кл.
("4")</c:v>
                </c:pt>
                <c:pt idx="8">
                  <c:v>6кл.
("4")</c:v>
                </c:pt>
                <c:pt idx="9">
                  <c:v>4кл.
("5")</c:v>
                </c:pt>
                <c:pt idx="10">
                  <c:v>5кл.
("5")</c:v>
                </c:pt>
                <c:pt idx="11">
                  <c:v>6кл.
("5")</c:v>
                </c:pt>
              </c:strCache>
            </c:strRef>
          </c:cat>
          <c:val>
            <c:numRef>
              <c:f>оценка!$Q$32:$AB$32</c:f>
              <c:numCache>
                <c:formatCode>General</c:formatCode>
                <c:ptCount val="12"/>
                <c:pt idx="0">
                  <c:v>4.5999999999999996</c:v>
                </c:pt>
                <c:pt idx="1">
                  <c:v>15.1</c:v>
                </c:pt>
                <c:pt idx="2">
                  <c:v>18.600000000000001</c:v>
                </c:pt>
                <c:pt idx="3">
                  <c:v>25.1</c:v>
                </c:pt>
                <c:pt idx="4">
                  <c:v>39.700000000000003</c:v>
                </c:pt>
                <c:pt idx="5">
                  <c:v>41.1</c:v>
                </c:pt>
                <c:pt idx="6">
                  <c:v>46.8</c:v>
                </c:pt>
                <c:pt idx="7">
                  <c:v>33.9</c:v>
                </c:pt>
                <c:pt idx="8">
                  <c:v>32.299999999999997</c:v>
                </c:pt>
                <c:pt idx="9">
                  <c:v>23.5</c:v>
                </c:pt>
                <c:pt idx="10">
                  <c:v>11.3</c:v>
                </c:pt>
                <c:pt idx="11">
                  <c:v>7.9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573440"/>
        <c:axId val="112587520"/>
      </c:lineChart>
      <c:catAx>
        <c:axId val="112573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12587520"/>
        <c:crosses val="autoZero"/>
        <c:auto val="1"/>
        <c:lblAlgn val="ctr"/>
        <c:lblOffset val="100"/>
        <c:noMultiLvlLbl val="0"/>
      </c:catAx>
      <c:valAx>
        <c:axId val="112587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25734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'качество_отчет Мар.Эдуард.'!$A$11</c:f>
              <c:strCache>
                <c:ptCount val="1"/>
                <c:pt idx="0">
                  <c:v>Качество обучения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'качество_отчет Мар.Эдуард.'!$B$10:$C$10</c:f>
              <c:strCache>
                <c:ptCount val="2"/>
                <c:pt idx="0">
                  <c:v>2016-2017</c:v>
                </c:pt>
                <c:pt idx="1">
                  <c:v>2017-2018</c:v>
                </c:pt>
              </c:strCache>
            </c:strRef>
          </c:cat>
          <c:val>
            <c:numRef>
              <c:f>'качество_отчет Мар.Эдуард.'!$B$11:$C$11</c:f>
              <c:numCache>
                <c:formatCode>General</c:formatCode>
                <c:ptCount val="2"/>
                <c:pt idx="0">
                  <c:v>70.900000000000006</c:v>
                </c:pt>
                <c:pt idx="1">
                  <c:v>66.099999999999994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514-4F80-8BFB-CC7ADBE1B332}"/>
            </c:ext>
          </c:extLst>
        </c:ser>
        <c:ser>
          <c:idx val="1"/>
          <c:order val="1"/>
          <c:tx>
            <c:strRef>
              <c:f>'качество_отчет Мар.Эдуард.'!$A$12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'качество_отчет Мар.Эдуард.'!$B$10:$C$10</c:f>
              <c:strCache>
                <c:ptCount val="2"/>
                <c:pt idx="0">
                  <c:v>2016-2017</c:v>
                </c:pt>
                <c:pt idx="1">
                  <c:v>2017-2018</c:v>
                </c:pt>
              </c:strCache>
            </c:strRef>
          </c:cat>
          <c:val>
            <c:numRef>
              <c:f>'качество_отчет Мар.Эдуард.'!$B$12:$C$12</c:f>
              <c:numCache>
                <c:formatCode>General</c:formatCode>
                <c:ptCount val="2"/>
                <c:pt idx="0">
                  <c:v>100</c:v>
                </c:pt>
                <c:pt idx="1">
                  <c:v>84.6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514-4F80-8BFB-CC7ADBE1B3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4048"/>
        <c:axId val="6835584"/>
      </c:barChart>
      <c:catAx>
        <c:axId val="6834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835584"/>
        <c:crosses val="autoZero"/>
        <c:auto val="1"/>
        <c:lblAlgn val="ctr"/>
        <c:lblOffset val="100"/>
        <c:noMultiLvlLbl val="0"/>
      </c:catAx>
      <c:valAx>
        <c:axId val="6835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340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bg1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bg1">
                    <a:lumMod val="50000"/>
                  </a:schemeClr>
                </a:solidFill>
              </a:rPr>
              <a:t>Содержание анализа 2017-2018, %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'качество_отчет Мар.Эдуард.'!$H$2</c:f>
              <c:strCache>
                <c:ptCount val="1"/>
                <c:pt idx="0">
                  <c:v>Кол-во обучающихся на «5»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'качество_отчет Мар.Эдуард.'!$I$1:$N$1</c:f>
              <c:strCache>
                <c:ptCount val="6"/>
                <c:pt idx="0">
                  <c:v>2 кл.</c:v>
                </c:pt>
                <c:pt idx="1">
                  <c:v>3 кл.</c:v>
                </c:pt>
                <c:pt idx="2">
                  <c:v>4 кл.</c:v>
                </c:pt>
                <c:pt idx="3">
                  <c:v>5 кл.</c:v>
                </c:pt>
                <c:pt idx="4">
                  <c:v>6кл.</c:v>
                </c:pt>
                <c:pt idx="5">
                  <c:v>7 кл.</c:v>
                </c:pt>
              </c:strCache>
            </c:strRef>
          </c:cat>
          <c:val>
            <c:numRef>
              <c:f>'качество_отчет Мар.Эдуард.'!$I$2:$N$2</c:f>
              <c:numCache>
                <c:formatCode>General</c:formatCode>
                <c:ptCount val="6"/>
                <c:pt idx="0">
                  <c:v>21</c:v>
                </c:pt>
                <c:pt idx="1">
                  <c:v>2.8</c:v>
                </c:pt>
                <c:pt idx="2">
                  <c:v>20</c:v>
                </c:pt>
                <c:pt idx="3">
                  <c:v>10.7</c:v>
                </c:pt>
                <c:pt idx="4">
                  <c:v>17.399999999999999</c:v>
                </c:pt>
                <c:pt idx="5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CC-4605-A749-6376E7F2B886}"/>
            </c:ext>
          </c:extLst>
        </c:ser>
        <c:ser>
          <c:idx val="1"/>
          <c:order val="1"/>
          <c:tx>
            <c:strRef>
              <c:f>'качество_отчет Мар.Эдуард.'!$H$3</c:f>
              <c:strCache>
                <c:ptCount val="1"/>
                <c:pt idx="0">
                  <c:v>Кол-во обучающихся на «4» и «5»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'качество_отчет Мар.Эдуард.'!$I$1:$N$1</c:f>
              <c:strCache>
                <c:ptCount val="6"/>
                <c:pt idx="0">
                  <c:v>2 кл.</c:v>
                </c:pt>
                <c:pt idx="1">
                  <c:v>3 кл.</c:v>
                </c:pt>
                <c:pt idx="2">
                  <c:v>4 кл.</c:v>
                </c:pt>
                <c:pt idx="3">
                  <c:v>5 кл.</c:v>
                </c:pt>
                <c:pt idx="4">
                  <c:v>6кл.</c:v>
                </c:pt>
                <c:pt idx="5">
                  <c:v>7 кл.</c:v>
                </c:pt>
              </c:strCache>
            </c:strRef>
          </c:cat>
          <c:val>
            <c:numRef>
              <c:f>'качество_отчет Мар.Эдуард.'!$I$3:$N$3</c:f>
              <c:numCache>
                <c:formatCode>General</c:formatCode>
                <c:ptCount val="6"/>
                <c:pt idx="0">
                  <c:v>52.6</c:v>
                </c:pt>
                <c:pt idx="1">
                  <c:v>74.2</c:v>
                </c:pt>
                <c:pt idx="2">
                  <c:v>43.3</c:v>
                </c:pt>
                <c:pt idx="3">
                  <c:v>53.5</c:v>
                </c:pt>
                <c:pt idx="4">
                  <c:v>56.5</c:v>
                </c:pt>
                <c:pt idx="5">
                  <c:v>41.3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2CC-4605-A749-6376E7F2B886}"/>
            </c:ext>
          </c:extLst>
        </c:ser>
        <c:ser>
          <c:idx val="2"/>
          <c:order val="2"/>
          <c:tx>
            <c:strRef>
              <c:f>'качество_отчет Мар.Эдуард.'!$H$4</c:f>
              <c:strCache>
                <c:ptCount val="1"/>
                <c:pt idx="0">
                  <c:v>Кол-во обучающихся не успевающих по одному предмету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'качество_отчет Мар.Эдуард.'!$I$1:$N$1</c:f>
              <c:strCache>
                <c:ptCount val="6"/>
                <c:pt idx="0">
                  <c:v>2 кл.</c:v>
                </c:pt>
                <c:pt idx="1">
                  <c:v>3 кл.</c:v>
                </c:pt>
                <c:pt idx="2">
                  <c:v>4 кл.</c:v>
                </c:pt>
                <c:pt idx="3">
                  <c:v>5 кл.</c:v>
                </c:pt>
                <c:pt idx="4">
                  <c:v>6кл.</c:v>
                </c:pt>
                <c:pt idx="5">
                  <c:v>7 кл.</c:v>
                </c:pt>
              </c:strCache>
            </c:strRef>
          </c:cat>
          <c:val>
            <c:numRef>
              <c:f>'качество_отчет Мар.Эдуард.'!$I$4:$N$4</c:f>
              <c:numCache>
                <c:formatCode>General</c:formatCode>
                <c:ptCount val="6"/>
                <c:pt idx="4">
                  <c:v>4.3</c:v>
                </c:pt>
                <c:pt idx="5">
                  <c:v>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2CC-4605-A749-6376E7F2B886}"/>
            </c:ext>
          </c:extLst>
        </c:ser>
        <c:ser>
          <c:idx val="3"/>
          <c:order val="3"/>
          <c:tx>
            <c:strRef>
              <c:f>'качество_отчет Мар.Эдуард.'!$H$5</c:f>
              <c:strCache>
                <c:ptCount val="1"/>
                <c:pt idx="0">
                  <c:v>Кол-во обучающихся, не успевающих по двум и более предметам</c:v>
                </c:pt>
              </c:strCache>
            </c:strRef>
          </c:tx>
          <c:invertIfNegative val="0"/>
          <c:cat>
            <c:strRef>
              <c:f>'качество_отчет Мар.Эдуард.'!$I$1:$N$1</c:f>
              <c:strCache>
                <c:ptCount val="6"/>
                <c:pt idx="0">
                  <c:v>2 кл.</c:v>
                </c:pt>
                <c:pt idx="1">
                  <c:v>3 кл.</c:v>
                </c:pt>
                <c:pt idx="2">
                  <c:v>4 кл.</c:v>
                </c:pt>
                <c:pt idx="3">
                  <c:v>5 кл.</c:v>
                </c:pt>
                <c:pt idx="4">
                  <c:v>6кл.</c:v>
                </c:pt>
                <c:pt idx="5">
                  <c:v>7 кл.</c:v>
                </c:pt>
              </c:strCache>
            </c:strRef>
          </c:cat>
          <c:val>
            <c:numRef>
              <c:f>'качество_отчет Мар.Эдуард.'!$I$5:$N$5</c:f>
              <c:numCache>
                <c:formatCode>General</c:formatCode>
                <c:ptCount val="6"/>
                <c:pt idx="4">
                  <c:v>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2CC-4605-A749-6376E7F2B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83200"/>
        <c:axId val="6884736"/>
      </c:barChart>
      <c:catAx>
        <c:axId val="6883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884736"/>
        <c:crosses val="autoZero"/>
        <c:auto val="1"/>
        <c:lblAlgn val="ctr"/>
        <c:lblOffset val="100"/>
        <c:noMultiLvlLbl val="0"/>
      </c:catAx>
      <c:valAx>
        <c:axId val="6884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83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907135874877808"/>
          <c:y val="9.4919072615923014E-2"/>
          <c:w val="0.3391984359726295"/>
          <c:h val="0.78238407699037615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9.2855171092453073E-2"/>
          <c:y val="3.3041278583407711E-2"/>
        </c:manualLayout>
      </c:layout>
      <c:overlay val="0"/>
      <c:txPr>
        <a:bodyPr/>
        <a:lstStyle/>
        <a:p>
          <a:pPr>
            <a:defRPr sz="2000">
              <a:solidFill>
                <a:schemeClr val="bg1">
                  <a:lumMod val="50000"/>
                </a:schemeClr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4733274258422905"/>
          <c:y val="0.14923870972906553"/>
          <c:w val="0.50178069258819957"/>
          <c:h val="0.80804678212769032"/>
        </c:manualLayout>
      </c:layout>
      <c:radarChart>
        <c:radarStyle val="marker"/>
        <c:varyColors val="0"/>
        <c:ser>
          <c:idx val="0"/>
          <c:order val="0"/>
          <c:tx>
            <c:strRef>
              <c:f>'качество_нач.шк.файл Мединцева '!$A$36</c:f>
              <c:strCache>
                <c:ptCount val="1"/>
                <c:pt idx="0">
                  <c:v>2-4 кл.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strRef>
              <c:f>'качество_нач.шк.файл Мединцева '!$B$32:$J$32</c:f>
              <c:strCache>
                <c:ptCount val="9"/>
                <c:pt idx="0">
                  <c:v>Русский язык</c:v>
                </c:pt>
                <c:pt idx="1">
                  <c:v>Чтение</c:v>
                </c:pt>
                <c:pt idx="2">
                  <c:v>Математика</c:v>
                </c:pt>
                <c:pt idx="3">
                  <c:v>Окружающий мир</c:v>
                </c:pt>
                <c:pt idx="4">
                  <c:v>Английский</c:v>
                </c:pt>
                <c:pt idx="5">
                  <c:v>Технология</c:v>
                </c:pt>
                <c:pt idx="6">
                  <c:v>ИЗО</c:v>
                </c:pt>
                <c:pt idx="7">
                  <c:v>Музыка</c:v>
                </c:pt>
                <c:pt idx="8">
                  <c:v>Физкультура</c:v>
                </c:pt>
              </c:strCache>
            </c:strRef>
          </c:cat>
          <c:val>
            <c:numRef>
              <c:f>'качество_нач.шк.файл Мединцева '!$B$36:$J$36</c:f>
              <c:numCache>
                <c:formatCode>0.0</c:formatCode>
                <c:ptCount val="9"/>
                <c:pt idx="0">
                  <c:v>77.669902912621353</c:v>
                </c:pt>
                <c:pt idx="1">
                  <c:v>88.349514563106794</c:v>
                </c:pt>
                <c:pt idx="2">
                  <c:v>84.466019417475735</c:v>
                </c:pt>
                <c:pt idx="3">
                  <c:v>94.174757281553397</c:v>
                </c:pt>
                <c:pt idx="4">
                  <c:v>78.640776699029132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99.029126213592235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0E-4C22-AD4A-738987C0C7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10720"/>
        <c:axId val="6937984"/>
      </c:radarChart>
      <c:catAx>
        <c:axId val="691072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6937984"/>
        <c:crosses val="autoZero"/>
        <c:auto val="1"/>
        <c:lblAlgn val="ctr"/>
        <c:lblOffset val="100"/>
        <c:noMultiLvlLbl val="0"/>
      </c:catAx>
      <c:valAx>
        <c:axId val="6937984"/>
        <c:scaling>
          <c:orientation val="minMax"/>
        </c:scaling>
        <c:delete val="0"/>
        <c:axPos val="l"/>
        <c:majorGridlines/>
        <c:numFmt formatCode="0.0" sourceLinked="1"/>
        <c:majorTickMark val="cross"/>
        <c:minorTickMark val="none"/>
        <c:tickLblPos val="nextTo"/>
        <c:crossAx val="6910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'качество_нач.шк.файл Мединцева '!$A$33</c:f>
              <c:strCache>
                <c:ptCount val="1"/>
                <c:pt idx="0">
                  <c:v>2кл.</c:v>
                </c:pt>
              </c:strCache>
            </c:strRef>
          </c:tx>
          <c:spPr>
            <a:ln w="7620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'качество_нач.шк.файл Мединцева '!$B$32:$J$32</c:f>
              <c:strCache>
                <c:ptCount val="9"/>
                <c:pt idx="0">
                  <c:v>Русский язык</c:v>
                </c:pt>
                <c:pt idx="1">
                  <c:v>Чтение</c:v>
                </c:pt>
                <c:pt idx="2">
                  <c:v>Математика</c:v>
                </c:pt>
                <c:pt idx="3">
                  <c:v>Окружающий мир</c:v>
                </c:pt>
                <c:pt idx="4">
                  <c:v>Английский</c:v>
                </c:pt>
                <c:pt idx="5">
                  <c:v>Технология</c:v>
                </c:pt>
                <c:pt idx="6">
                  <c:v>ИЗО</c:v>
                </c:pt>
                <c:pt idx="7">
                  <c:v>Музыка</c:v>
                </c:pt>
                <c:pt idx="8">
                  <c:v>Физкультура</c:v>
                </c:pt>
              </c:strCache>
            </c:strRef>
          </c:cat>
          <c:val>
            <c:numRef>
              <c:f>'качество_нач.шк.файл Мединцева '!$B$33:$J$33</c:f>
              <c:numCache>
                <c:formatCode>0.0</c:formatCode>
                <c:ptCount val="9"/>
                <c:pt idx="0">
                  <c:v>76.315789473684205</c:v>
                </c:pt>
                <c:pt idx="1">
                  <c:v>78.94736842105263</c:v>
                </c:pt>
                <c:pt idx="2">
                  <c:v>89.473684210526315</c:v>
                </c:pt>
                <c:pt idx="3">
                  <c:v>94.736842105263165</c:v>
                </c:pt>
                <c:pt idx="4">
                  <c:v>81.578947368421055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BC-444A-97D9-6E306BB835A3}"/>
            </c:ext>
          </c:extLst>
        </c:ser>
        <c:ser>
          <c:idx val="1"/>
          <c:order val="1"/>
          <c:tx>
            <c:strRef>
              <c:f>'качество_нач.шк.файл Мединцева '!$A$34</c:f>
              <c:strCache>
                <c:ptCount val="1"/>
                <c:pt idx="0">
                  <c:v>3кл.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'качество_нач.шк.файл Мединцева '!$B$32:$J$32</c:f>
              <c:strCache>
                <c:ptCount val="9"/>
                <c:pt idx="0">
                  <c:v>Русский язык</c:v>
                </c:pt>
                <c:pt idx="1">
                  <c:v>Чтение</c:v>
                </c:pt>
                <c:pt idx="2">
                  <c:v>Математика</c:v>
                </c:pt>
                <c:pt idx="3">
                  <c:v>Окружающий мир</c:v>
                </c:pt>
                <c:pt idx="4">
                  <c:v>Английский</c:v>
                </c:pt>
                <c:pt idx="5">
                  <c:v>Технология</c:v>
                </c:pt>
                <c:pt idx="6">
                  <c:v>ИЗО</c:v>
                </c:pt>
                <c:pt idx="7">
                  <c:v>Музыка</c:v>
                </c:pt>
                <c:pt idx="8">
                  <c:v>Физкультура</c:v>
                </c:pt>
              </c:strCache>
            </c:strRef>
          </c:cat>
          <c:val>
            <c:numRef>
              <c:f>'качество_нач.шк.файл Мединцева '!$B$34:$J$34</c:f>
              <c:numCache>
                <c:formatCode>0.0</c:formatCode>
                <c:ptCount val="9"/>
                <c:pt idx="0">
                  <c:v>82.857142857142861</c:v>
                </c:pt>
                <c:pt idx="1">
                  <c:v>94.285714285714292</c:v>
                </c:pt>
                <c:pt idx="2">
                  <c:v>82.857142857142861</c:v>
                </c:pt>
                <c:pt idx="3">
                  <c:v>100</c:v>
                </c:pt>
                <c:pt idx="4">
                  <c:v>82.857142857142861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FBC-444A-97D9-6E306BB835A3}"/>
            </c:ext>
          </c:extLst>
        </c:ser>
        <c:ser>
          <c:idx val="2"/>
          <c:order val="2"/>
          <c:tx>
            <c:strRef>
              <c:f>'качество_нач.шк.файл Мединцева '!$A$35</c:f>
              <c:strCache>
                <c:ptCount val="1"/>
                <c:pt idx="0">
                  <c:v>4кл.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'качество_нач.шк.файл Мединцева '!$B$32:$J$32</c:f>
              <c:strCache>
                <c:ptCount val="9"/>
                <c:pt idx="0">
                  <c:v>Русский язык</c:v>
                </c:pt>
                <c:pt idx="1">
                  <c:v>Чтение</c:v>
                </c:pt>
                <c:pt idx="2">
                  <c:v>Математика</c:v>
                </c:pt>
                <c:pt idx="3">
                  <c:v>Окружающий мир</c:v>
                </c:pt>
                <c:pt idx="4">
                  <c:v>Английский</c:v>
                </c:pt>
                <c:pt idx="5">
                  <c:v>Технология</c:v>
                </c:pt>
                <c:pt idx="6">
                  <c:v>ИЗО</c:v>
                </c:pt>
                <c:pt idx="7">
                  <c:v>Музыка</c:v>
                </c:pt>
                <c:pt idx="8">
                  <c:v>Физкультура</c:v>
                </c:pt>
              </c:strCache>
            </c:strRef>
          </c:cat>
          <c:val>
            <c:numRef>
              <c:f>'качество_нач.шк.файл Мединцева '!$B$35:$J$35</c:f>
              <c:numCache>
                <c:formatCode>0.0</c:formatCode>
                <c:ptCount val="9"/>
                <c:pt idx="0">
                  <c:v>73.333333333333329</c:v>
                </c:pt>
                <c:pt idx="1">
                  <c:v>93.333333333333329</c:v>
                </c:pt>
                <c:pt idx="2">
                  <c:v>80</c:v>
                </c:pt>
                <c:pt idx="3">
                  <c:v>86.666666666666671</c:v>
                </c:pt>
                <c:pt idx="4">
                  <c:v>70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96.666666666666671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FBC-444A-97D9-6E306BB835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922048"/>
        <c:axId val="33944704"/>
      </c:radarChart>
      <c:catAx>
        <c:axId val="3392204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33944704"/>
        <c:crosses val="autoZero"/>
        <c:auto val="1"/>
        <c:lblAlgn val="ctr"/>
        <c:lblOffset val="100"/>
        <c:noMultiLvlLbl val="0"/>
      </c:catAx>
      <c:valAx>
        <c:axId val="3394470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339220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4.9945778671002396E-2"/>
          <c:y val="3.2571888980166462E-2"/>
        </c:manualLayout>
      </c:layout>
      <c:overlay val="0"/>
      <c:txPr>
        <a:bodyPr/>
        <a:lstStyle/>
        <a:p>
          <a:pPr>
            <a:defRPr sz="2000">
              <a:solidFill>
                <a:schemeClr val="bg1">
                  <a:lumMod val="50000"/>
                </a:schemeClr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4709461180346357"/>
          <c:y val="0.16135888894938988"/>
          <c:w val="0.50092782313936846"/>
          <c:h val="0.75968337993224411"/>
        </c:manualLayout>
      </c:layout>
      <c:radarChart>
        <c:radarStyle val="marker"/>
        <c:varyColors val="0"/>
        <c:ser>
          <c:idx val="0"/>
          <c:order val="0"/>
          <c:tx>
            <c:strRef>
              <c:f>'качество_осн.шк._файл Алябьева'!$A$15</c:f>
              <c:strCache>
                <c:ptCount val="1"/>
                <c:pt idx="0">
                  <c:v>5-7 кл.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'качество_осн.шк._файл Алябьева'!$B$3:$M$3</c:f>
              <c:strCache>
                <c:ptCount val="12"/>
                <c:pt idx="0">
                  <c:v>Алгебра/ Математика</c:v>
                </c:pt>
                <c:pt idx="1">
                  <c:v>География</c:v>
                </c:pt>
                <c:pt idx="2">
                  <c:v>Биология</c:v>
                </c:pt>
                <c:pt idx="3">
                  <c:v>Русс. язык</c:v>
                </c:pt>
                <c:pt idx="4">
                  <c:v>Литература</c:v>
                </c:pt>
                <c:pt idx="5">
                  <c:v>История</c:v>
                </c:pt>
                <c:pt idx="6">
                  <c:v>Обществознание</c:v>
                </c:pt>
                <c:pt idx="7">
                  <c:v>ОПК</c:v>
                </c:pt>
                <c:pt idx="8">
                  <c:v>Англ. язык</c:v>
                </c:pt>
                <c:pt idx="9">
                  <c:v>Фр. язык</c:v>
                </c:pt>
                <c:pt idx="10">
                  <c:v>Геометрия</c:v>
                </c:pt>
                <c:pt idx="11">
                  <c:v>Физика</c:v>
                </c:pt>
              </c:strCache>
            </c:strRef>
          </c:cat>
          <c:val>
            <c:numRef>
              <c:f>'качество_осн.шк._файл Алябьева'!$B$15:$M$15</c:f>
              <c:numCache>
                <c:formatCode>0.0</c:formatCode>
                <c:ptCount val="12"/>
                <c:pt idx="0">
                  <c:v>63.333333333333336</c:v>
                </c:pt>
                <c:pt idx="1">
                  <c:v>89.833333333333329</c:v>
                </c:pt>
                <c:pt idx="2">
                  <c:v>71.5</c:v>
                </c:pt>
                <c:pt idx="3">
                  <c:v>82.333333333333329</c:v>
                </c:pt>
                <c:pt idx="4">
                  <c:v>90</c:v>
                </c:pt>
                <c:pt idx="5">
                  <c:v>85</c:v>
                </c:pt>
                <c:pt idx="6">
                  <c:v>95.166666666666671</c:v>
                </c:pt>
                <c:pt idx="7">
                  <c:v>87.166666666666671</c:v>
                </c:pt>
                <c:pt idx="8">
                  <c:v>76.333333333333329</c:v>
                </c:pt>
                <c:pt idx="9">
                  <c:v>87.25</c:v>
                </c:pt>
                <c:pt idx="10">
                  <c:v>50</c:v>
                </c:pt>
                <c:pt idx="1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87-4199-98F8-C22447708D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280576"/>
        <c:axId val="55174272"/>
      </c:radarChart>
      <c:catAx>
        <c:axId val="5428057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55174272"/>
        <c:crosses val="autoZero"/>
        <c:auto val="1"/>
        <c:lblAlgn val="ctr"/>
        <c:lblOffset val="100"/>
        <c:noMultiLvlLbl val="0"/>
      </c:catAx>
      <c:valAx>
        <c:axId val="55174272"/>
        <c:scaling>
          <c:orientation val="minMax"/>
        </c:scaling>
        <c:delete val="0"/>
        <c:axPos val="l"/>
        <c:majorGridlines/>
        <c:numFmt formatCode="0.0" sourceLinked="1"/>
        <c:majorTickMark val="cross"/>
        <c:minorTickMark val="none"/>
        <c:tickLblPos val="nextTo"/>
        <c:crossAx val="54280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'качество_осн.шк._файл Алябьева'!$A$6</c:f>
              <c:strCache>
                <c:ptCount val="1"/>
                <c:pt idx="0">
                  <c:v>5кл.</c:v>
                </c:pt>
              </c:strCache>
            </c:strRef>
          </c:tx>
          <c:spPr>
            <a:ln w="5715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'качество_осн.шк._файл Алябьева'!$B$3:$M$3</c:f>
              <c:strCache>
                <c:ptCount val="12"/>
                <c:pt idx="0">
                  <c:v>Алгебра/ Математика</c:v>
                </c:pt>
                <c:pt idx="1">
                  <c:v>География</c:v>
                </c:pt>
                <c:pt idx="2">
                  <c:v>Биология</c:v>
                </c:pt>
                <c:pt idx="3">
                  <c:v>Русс. язык</c:v>
                </c:pt>
                <c:pt idx="4">
                  <c:v>Литература</c:v>
                </c:pt>
                <c:pt idx="5">
                  <c:v>История</c:v>
                </c:pt>
                <c:pt idx="6">
                  <c:v>Обществознание</c:v>
                </c:pt>
                <c:pt idx="7">
                  <c:v>ОПК</c:v>
                </c:pt>
                <c:pt idx="8">
                  <c:v>Англ. язык</c:v>
                </c:pt>
                <c:pt idx="9">
                  <c:v>Фр. язык</c:v>
                </c:pt>
                <c:pt idx="10">
                  <c:v>Геометрия</c:v>
                </c:pt>
                <c:pt idx="11">
                  <c:v>Физика</c:v>
                </c:pt>
              </c:strCache>
            </c:strRef>
          </c:cat>
          <c:val>
            <c:numRef>
              <c:f>'качество_осн.шк._файл Алябьева'!$B$6:$M$6</c:f>
              <c:numCache>
                <c:formatCode>0.0</c:formatCode>
                <c:ptCount val="12"/>
                <c:pt idx="0">
                  <c:v>70</c:v>
                </c:pt>
                <c:pt idx="1">
                  <c:v>100</c:v>
                </c:pt>
                <c:pt idx="2">
                  <c:v>78</c:v>
                </c:pt>
                <c:pt idx="3">
                  <c:v>100</c:v>
                </c:pt>
                <c:pt idx="4">
                  <c:v>100</c:v>
                </c:pt>
                <c:pt idx="5">
                  <c:v>96.5</c:v>
                </c:pt>
                <c:pt idx="6">
                  <c:v>93</c:v>
                </c:pt>
                <c:pt idx="7">
                  <c:v>100</c:v>
                </c:pt>
                <c:pt idx="8">
                  <c:v>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9C-47AD-A480-0591225C8D34}"/>
            </c:ext>
          </c:extLst>
        </c:ser>
        <c:ser>
          <c:idx val="1"/>
          <c:order val="1"/>
          <c:tx>
            <c:strRef>
              <c:f>'качество_осн.шк._файл Алябьева'!$A$10</c:f>
              <c:strCache>
                <c:ptCount val="1"/>
                <c:pt idx="0">
                  <c:v>6кл.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'качество_осн.шк._файл Алябьева'!$B$3:$M$3</c:f>
              <c:strCache>
                <c:ptCount val="12"/>
                <c:pt idx="0">
                  <c:v>Алгебра/ Математика</c:v>
                </c:pt>
                <c:pt idx="1">
                  <c:v>География</c:v>
                </c:pt>
                <c:pt idx="2">
                  <c:v>Биология</c:v>
                </c:pt>
                <c:pt idx="3">
                  <c:v>Русс. язык</c:v>
                </c:pt>
                <c:pt idx="4">
                  <c:v>Литература</c:v>
                </c:pt>
                <c:pt idx="5">
                  <c:v>История</c:v>
                </c:pt>
                <c:pt idx="6">
                  <c:v>Обществознание</c:v>
                </c:pt>
                <c:pt idx="7">
                  <c:v>ОПК</c:v>
                </c:pt>
                <c:pt idx="8">
                  <c:v>Англ. язык</c:v>
                </c:pt>
                <c:pt idx="9">
                  <c:v>Фр. язык</c:v>
                </c:pt>
                <c:pt idx="10">
                  <c:v>Геометрия</c:v>
                </c:pt>
                <c:pt idx="11">
                  <c:v>Физика</c:v>
                </c:pt>
              </c:strCache>
            </c:strRef>
          </c:cat>
          <c:val>
            <c:numRef>
              <c:f>'качество_осн.шк._файл Алябьева'!$B$10:$M$10</c:f>
              <c:numCache>
                <c:formatCode>0.0</c:formatCode>
                <c:ptCount val="12"/>
                <c:pt idx="0">
                  <c:v>71</c:v>
                </c:pt>
                <c:pt idx="1">
                  <c:v>91.5</c:v>
                </c:pt>
                <c:pt idx="2">
                  <c:v>75</c:v>
                </c:pt>
                <c:pt idx="3">
                  <c:v>78.5</c:v>
                </c:pt>
                <c:pt idx="4">
                  <c:v>91.5</c:v>
                </c:pt>
                <c:pt idx="5">
                  <c:v>87.5</c:v>
                </c:pt>
                <c:pt idx="6">
                  <c:v>100</c:v>
                </c:pt>
                <c:pt idx="7">
                  <c:v>79</c:v>
                </c:pt>
                <c:pt idx="8">
                  <c:v>78</c:v>
                </c:pt>
                <c:pt idx="9">
                  <c:v>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9C-47AD-A480-0591225C8D34}"/>
            </c:ext>
          </c:extLst>
        </c:ser>
        <c:ser>
          <c:idx val="2"/>
          <c:order val="2"/>
          <c:tx>
            <c:strRef>
              <c:f>'качество_осн.шк._файл Алябьева'!$A$14</c:f>
              <c:strCache>
                <c:ptCount val="1"/>
                <c:pt idx="0">
                  <c:v>7кл.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'качество_осн.шк._файл Алябьева'!$B$3:$M$3</c:f>
              <c:strCache>
                <c:ptCount val="12"/>
                <c:pt idx="0">
                  <c:v>Алгебра/ Математика</c:v>
                </c:pt>
                <c:pt idx="1">
                  <c:v>География</c:v>
                </c:pt>
                <c:pt idx="2">
                  <c:v>Биология</c:v>
                </c:pt>
                <c:pt idx="3">
                  <c:v>Русс. язык</c:v>
                </c:pt>
                <c:pt idx="4">
                  <c:v>Литература</c:v>
                </c:pt>
                <c:pt idx="5">
                  <c:v>История</c:v>
                </c:pt>
                <c:pt idx="6">
                  <c:v>Обществознание</c:v>
                </c:pt>
                <c:pt idx="7">
                  <c:v>ОПК</c:v>
                </c:pt>
                <c:pt idx="8">
                  <c:v>Англ. язык</c:v>
                </c:pt>
                <c:pt idx="9">
                  <c:v>Фр. язык</c:v>
                </c:pt>
                <c:pt idx="10">
                  <c:v>Геометрия</c:v>
                </c:pt>
                <c:pt idx="11">
                  <c:v>Физика</c:v>
                </c:pt>
              </c:strCache>
            </c:strRef>
          </c:cat>
          <c:val>
            <c:numRef>
              <c:f>'качество_осн.шк._файл Алябьева'!$B$14:$M$14</c:f>
              <c:numCache>
                <c:formatCode>0.0</c:formatCode>
                <c:ptCount val="12"/>
                <c:pt idx="0">
                  <c:v>49</c:v>
                </c:pt>
                <c:pt idx="1">
                  <c:v>78</c:v>
                </c:pt>
                <c:pt idx="2">
                  <c:v>61.5</c:v>
                </c:pt>
                <c:pt idx="3">
                  <c:v>68.5</c:v>
                </c:pt>
                <c:pt idx="4">
                  <c:v>78.5</c:v>
                </c:pt>
                <c:pt idx="5">
                  <c:v>71</c:v>
                </c:pt>
                <c:pt idx="6">
                  <c:v>92.5</c:v>
                </c:pt>
                <c:pt idx="7">
                  <c:v>82.5</c:v>
                </c:pt>
                <c:pt idx="8">
                  <c:v>70</c:v>
                </c:pt>
                <c:pt idx="9">
                  <c:v>86.5</c:v>
                </c:pt>
                <c:pt idx="10">
                  <c:v>50</c:v>
                </c:pt>
                <c:pt idx="1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9C-47AD-A480-0591225C8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132992"/>
        <c:axId val="64145664"/>
      </c:radarChart>
      <c:catAx>
        <c:axId val="6413299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64145664"/>
        <c:crosses val="autoZero"/>
        <c:auto val="1"/>
        <c:lblAlgn val="ctr"/>
        <c:lblOffset val="100"/>
        <c:noMultiLvlLbl val="0"/>
      </c:catAx>
      <c:valAx>
        <c:axId val="64145664"/>
        <c:scaling>
          <c:orientation val="minMax"/>
        </c:scaling>
        <c:delete val="0"/>
        <c:axPos val="l"/>
        <c:majorGridlines/>
        <c:numFmt formatCode="0.0" sourceLinked="1"/>
        <c:majorTickMark val="cross"/>
        <c:minorTickMark val="none"/>
        <c:tickLblPos val="nextTo"/>
        <c:crossAx val="641329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СВОД!$A$28</c:f>
              <c:strCache>
                <c:ptCount val="1"/>
                <c:pt idx="0">
                  <c:v>4 кл.</c:v>
                </c:pt>
              </c:strCache>
            </c:strRef>
          </c:tx>
          <c:invertIfNegative val="0"/>
          <c:cat>
            <c:strRef>
              <c:f>СВОД!$B$27:$H$27</c:f>
              <c:strCache>
                <c:ptCount val="7"/>
                <c:pt idx="0">
                  <c:v>математика</c:v>
                </c:pt>
                <c:pt idx="1">
                  <c:v>русский язык</c:v>
                </c:pt>
                <c:pt idx="2">
                  <c:v>окружающий мир</c:v>
                </c:pt>
                <c:pt idx="3">
                  <c:v>биология</c:v>
                </c:pt>
                <c:pt idx="4">
                  <c:v>история</c:v>
                </c:pt>
                <c:pt idx="5">
                  <c:v>география</c:v>
                </c:pt>
                <c:pt idx="6">
                  <c:v>обществознание</c:v>
                </c:pt>
              </c:strCache>
            </c:strRef>
          </c:cat>
          <c:val>
            <c:numRef>
              <c:f>СВОД!$B$28:$H$28</c:f>
              <c:numCache>
                <c:formatCode>0.00</c:formatCode>
                <c:ptCount val="7"/>
                <c:pt idx="0">
                  <c:v>4.8</c:v>
                </c:pt>
                <c:pt idx="1">
                  <c:v>4.5199999999999996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СВОД!$A$29</c:f>
              <c:strCache>
                <c:ptCount val="1"/>
                <c:pt idx="0">
                  <c:v>5 кл.</c:v>
                </c:pt>
              </c:strCache>
            </c:strRef>
          </c:tx>
          <c:invertIfNegative val="0"/>
          <c:cat>
            <c:strRef>
              <c:f>СВОД!$B$27:$H$27</c:f>
              <c:strCache>
                <c:ptCount val="7"/>
                <c:pt idx="0">
                  <c:v>математика</c:v>
                </c:pt>
                <c:pt idx="1">
                  <c:v>русский язык</c:v>
                </c:pt>
                <c:pt idx="2">
                  <c:v>окружающий мир</c:v>
                </c:pt>
                <c:pt idx="3">
                  <c:v>биология</c:v>
                </c:pt>
                <c:pt idx="4">
                  <c:v>история</c:v>
                </c:pt>
                <c:pt idx="5">
                  <c:v>география</c:v>
                </c:pt>
                <c:pt idx="6">
                  <c:v>обществознание</c:v>
                </c:pt>
              </c:strCache>
            </c:strRef>
          </c:cat>
          <c:val>
            <c:numRef>
              <c:f>СВОД!$B$29:$H$29</c:f>
              <c:numCache>
                <c:formatCode>General</c:formatCode>
                <c:ptCount val="7"/>
                <c:pt idx="0">
                  <c:v>3.5</c:v>
                </c:pt>
                <c:pt idx="1">
                  <c:v>3.82</c:v>
                </c:pt>
                <c:pt idx="3">
                  <c:v>3.96</c:v>
                </c:pt>
                <c:pt idx="4">
                  <c:v>4.46</c:v>
                </c:pt>
              </c:numCache>
            </c:numRef>
          </c:val>
        </c:ser>
        <c:ser>
          <c:idx val="2"/>
          <c:order val="2"/>
          <c:tx>
            <c:strRef>
              <c:f>СВОД!$A$30</c:f>
              <c:strCache>
                <c:ptCount val="1"/>
                <c:pt idx="0">
                  <c:v>6 кл.</c:v>
                </c:pt>
              </c:strCache>
            </c:strRef>
          </c:tx>
          <c:invertIfNegative val="0"/>
          <c:cat>
            <c:strRef>
              <c:f>СВОД!$B$27:$H$27</c:f>
              <c:strCache>
                <c:ptCount val="7"/>
                <c:pt idx="0">
                  <c:v>математика</c:v>
                </c:pt>
                <c:pt idx="1">
                  <c:v>русский язык</c:v>
                </c:pt>
                <c:pt idx="2">
                  <c:v>окружающий мир</c:v>
                </c:pt>
                <c:pt idx="3">
                  <c:v>биология</c:v>
                </c:pt>
                <c:pt idx="4">
                  <c:v>история</c:v>
                </c:pt>
                <c:pt idx="5">
                  <c:v>география</c:v>
                </c:pt>
                <c:pt idx="6">
                  <c:v>обществознание</c:v>
                </c:pt>
              </c:strCache>
            </c:strRef>
          </c:cat>
          <c:val>
            <c:numRef>
              <c:f>СВОД!$B$30:$H$30</c:f>
              <c:numCache>
                <c:formatCode>General</c:formatCode>
                <c:ptCount val="7"/>
                <c:pt idx="0">
                  <c:v>3.15</c:v>
                </c:pt>
                <c:pt idx="1">
                  <c:v>4.0999999999999996</c:v>
                </c:pt>
                <c:pt idx="3">
                  <c:v>3.75</c:v>
                </c:pt>
                <c:pt idx="4">
                  <c:v>4.05</c:v>
                </c:pt>
                <c:pt idx="5">
                  <c:v>4.05</c:v>
                </c:pt>
                <c:pt idx="6">
                  <c:v>4.1399999999999997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070592"/>
        <c:axId val="65072128"/>
      </c:barChart>
      <c:catAx>
        <c:axId val="65070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65072128"/>
        <c:crosses val="autoZero"/>
        <c:auto val="1"/>
        <c:lblAlgn val="ctr"/>
        <c:lblOffset val="100"/>
        <c:noMultiLvlLbl val="0"/>
      </c:catAx>
      <c:valAx>
        <c:axId val="6507212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650705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СВОД!$J$3</c:f>
              <c:strCache>
                <c:ptCount val="1"/>
                <c:pt idx="0">
                  <c:v>математика</c:v>
                </c:pt>
              </c:strCache>
            </c:strRef>
          </c:tx>
          <c:invertIfNegative val="0"/>
          <c:cat>
            <c:strRef>
              <c:f>СВОД!$K$2:$P$2</c:f>
              <c:strCache>
                <c:ptCount val="6"/>
                <c:pt idx="0">
                  <c:v>4А</c:v>
                </c:pt>
                <c:pt idx="1">
                  <c:v>4Б</c:v>
                </c:pt>
                <c:pt idx="2">
                  <c:v>5А</c:v>
                </c:pt>
                <c:pt idx="3">
                  <c:v>5Б</c:v>
                </c:pt>
                <c:pt idx="4">
                  <c:v>6А</c:v>
                </c:pt>
                <c:pt idx="5">
                  <c:v>6Б</c:v>
                </c:pt>
              </c:strCache>
            </c:strRef>
          </c:cat>
          <c:val>
            <c:numRef>
              <c:f>СВОД!$K$3:$P$3</c:f>
              <c:numCache>
                <c:formatCode>0.00</c:formatCode>
                <c:ptCount val="6"/>
                <c:pt idx="0">
                  <c:v>4.7857142857142856</c:v>
                </c:pt>
                <c:pt idx="1">
                  <c:v>4.8571428571428568</c:v>
                </c:pt>
                <c:pt idx="2">
                  <c:v>3.2857142857142856</c:v>
                </c:pt>
                <c:pt idx="3">
                  <c:v>3.7857142857142856</c:v>
                </c:pt>
                <c:pt idx="4">
                  <c:v>3</c:v>
                </c:pt>
                <c:pt idx="5">
                  <c:v>3.25</c:v>
                </c:pt>
              </c:numCache>
            </c:numRef>
          </c:val>
        </c:ser>
        <c:ser>
          <c:idx val="1"/>
          <c:order val="1"/>
          <c:tx>
            <c:strRef>
              <c:f>СВОД!$J$4</c:f>
              <c:strCache>
                <c:ptCount val="1"/>
                <c:pt idx="0">
                  <c:v>русский язык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СВОД!$K$2:$P$2</c:f>
              <c:strCache>
                <c:ptCount val="6"/>
                <c:pt idx="0">
                  <c:v>4А</c:v>
                </c:pt>
                <c:pt idx="1">
                  <c:v>4Б</c:v>
                </c:pt>
                <c:pt idx="2">
                  <c:v>5А</c:v>
                </c:pt>
                <c:pt idx="3">
                  <c:v>5Б</c:v>
                </c:pt>
                <c:pt idx="4">
                  <c:v>6А</c:v>
                </c:pt>
                <c:pt idx="5">
                  <c:v>6Б</c:v>
                </c:pt>
              </c:strCache>
            </c:strRef>
          </c:cat>
          <c:val>
            <c:numRef>
              <c:f>СВОД!$K$4:$P$4</c:f>
              <c:numCache>
                <c:formatCode>0.00</c:formatCode>
                <c:ptCount val="6"/>
                <c:pt idx="0">
                  <c:v>4.666666666666667</c:v>
                </c:pt>
                <c:pt idx="1">
                  <c:v>4.333333333333333</c:v>
                </c:pt>
                <c:pt idx="2">
                  <c:v>3.5</c:v>
                </c:pt>
                <c:pt idx="3">
                  <c:v>4.1428571428571432</c:v>
                </c:pt>
                <c:pt idx="4">
                  <c:v>4.0999999999999996</c:v>
                </c:pt>
                <c:pt idx="5">
                  <c:v>4.0909090909090908</c:v>
                </c:pt>
              </c:numCache>
            </c:numRef>
          </c:val>
        </c:ser>
        <c:ser>
          <c:idx val="2"/>
          <c:order val="2"/>
          <c:tx>
            <c:strRef>
              <c:f>СВОД!$J$5</c:f>
              <c:strCache>
                <c:ptCount val="1"/>
                <c:pt idx="0">
                  <c:v>окружающий мир</c:v>
                </c:pt>
              </c:strCache>
            </c:strRef>
          </c:tx>
          <c:invertIfNegative val="0"/>
          <c:cat>
            <c:strRef>
              <c:f>СВОД!$K$2:$P$2</c:f>
              <c:strCache>
                <c:ptCount val="6"/>
                <c:pt idx="0">
                  <c:v>4А</c:v>
                </c:pt>
                <c:pt idx="1">
                  <c:v>4Б</c:v>
                </c:pt>
                <c:pt idx="2">
                  <c:v>5А</c:v>
                </c:pt>
                <c:pt idx="3">
                  <c:v>5Б</c:v>
                </c:pt>
                <c:pt idx="4">
                  <c:v>6А</c:v>
                </c:pt>
                <c:pt idx="5">
                  <c:v>6Б</c:v>
                </c:pt>
              </c:strCache>
            </c:strRef>
          </c:cat>
          <c:val>
            <c:numRef>
              <c:f>СВОД!$K$5:$P$5</c:f>
              <c:numCache>
                <c:formatCode>0.00</c:formatCode>
                <c:ptCount val="6"/>
                <c:pt idx="0">
                  <c:v>3.9230769230769229</c:v>
                </c:pt>
                <c:pt idx="1">
                  <c:v>4.0714285714285712</c:v>
                </c:pt>
              </c:numCache>
            </c:numRef>
          </c:val>
        </c:ser>
        <c:ser>
          <c:idx val="3"/>
          <c:order val="3"/>
          <c:tx>
            <c:strRef>
              <c:f>СВОД!$J$6</c:f>
              <c:strCache>
                <c:ptCount val="1"/>
                <c:pt idx="0">
                  <c:v>биология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СВОД!$K$2:$P$2</c:f>
              <c:strCache>
                <c:ptCount val="6"/>
                <c:pt idx="0">
                  <c:v>4А</c:v>
                </c:pt>
                <c:pt idx="1">
                  <c:v>4Б</c:v>
                </c:pt>
                <c:pt idx="2">
                  <c:v>5А</c:v>
                </c:pt>
                <c:pt idx="3">
                  <c:v>5Б</c:v>
                </c:pt>
                <c:pt idx="4">
                  <c:v>6А</c:v>
                </c:pt>
                <c:pt idx="5">
                  <c:v>6Б</c:v>
                </c:pt>
              </c:strCache>
            </c:strRef>
          </c:cat>
          <c:val>
            <c:numRef>
              <c:f>СВОД!$K$6:$P$6</c:f>
              <c:numCache>
                <c:formatCode>0.00</c:formatCode>
                <c:ptCount val="6"/>
                <c:pt idx="2">
                  <c:v>3.8571428571428572</c:v>
                </c:pt>
                <c:pt idx="3">
                  <c:v>4.083333333333333</c:v>
                </c:pt>
                <c:pt idx="4">
                  <c:v>4</c:v>
                </c:pt>
                <c:pt idx="5">
                  <c:v>3.5454545454545454</c:v>
                </c:pt>
              </c:numCache>
            </c:numRef>
          </c:val>
        </c:ser>
        <c:ser>
          <c:idx val="4"/>
          <c:order val="4"/>
          <c:tx>
            <c:strRef>
              <c:f>СВОД!$J$7</c:f>
              <c:strCache>
                <c:ptCount val="1"/>
                <c:pt idx="0">
                  <c:v>история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СВОД!$K$2:$P$2</c:f>
              <c:strCache>
                <c:ptCount val="6"/>
                <c:pt idx="0">
                  <c:v>4А</c:v>
                </c:pt>
                <c:pt idx="1">
                  <c:v>4Б</c:v>
                </c:pt>
                <c:pt idx="2">
                  <c:v>5А</c:v>
                </c:pt>
                <c:pt idx="3">
                  <c:v>5Б</c:v>
                </c:pt>
                <c:pt idx="4">
                  <c:v>6А</c:v>
                </c:pt>
                <c:pt idx="5">
                  <c:v>6Б</c:v>
                </c:pt>
              </c:strCache>
            </c:strRef>
          </c:cat>
          <c:val>
            <c:numRef>
              <c:f>СВОД!$K$7:$P$7</c:f>
              <c:numCache>
                <c:formatCode>0.00</c:formatCode>
                <c:ptCount val="6"/>
                <c:pt idx="2">
                  <c:v>4.5</c:v>
                </c:pt>
                <c:pt idx="3">
                  <c:v>4.416666666666667</c:v>
                </c:pt>
                <c:pt idx="4">
                  <c:v>4.3636363636363633</c:v>
                </c:pt>
                <c:pt idx="5">
                  <c:v>3.7272727272727271</c:v>
                </c:pt>
              </c:numCache>
            </c:numRef>
          </c:val>
        </c:ser>
        <c:ser>
          <c:idx val="5"/>
          <c:order val="5"/>
          <c:tx>
            <c:strRef>
              <c:f>СВОД!$J$8</c:f>
              <c:strCache>
                <c:ptCount val="1"/>
                <c:pt idx="0">
                  <c:v>география</c:v>
                </c:pt>
              </c:strCache>
            </c:strRef>
          </c:tx>
          <c:invertIfNegative val="0"/>
          <c:cat>
            <c:strRef>
              <c:f>СВОД!$K$2:$P$2</c:f>
              <c:strCache>
                <c:ptCount val="6"/>
                <c:pt idx="0">
                  <c:v>4А</c:v>
                </c:pt>
                <c:pt idx="1">
                  <c:v>4Б</c:v>
                </c:pt>
                <c:pt idx="2">
                  <c:v>5А</c:v>
                </c:pt>
                <c:pt idx="3">
                  <c:v>5Б</c:v>
                </c:pt>
                <c:pt idx="4">
                  <c:v>6А</c:v>
                </c:pt>
                <c:pt idx="5">
                  <c:v>6Б</c:v>
                </c:pt>
              </c:strCache>
            </c:strRef>
          </c:cat>
          <c:val>
            <c:numRef>
              <c:f>СВОД!$K$8:$P$8</c:f>
              <c:numCache>
                <c:formatCode>0.00</c:formatCode>
                <c:ptCount val="6"/>
                <c:pt idx="4">
                  <c:v>4.5555555555555554</c:v>
                </c:pt>
                <c:pt idx="5">
                  <c:v>3.6666666666666665</c:v>
                </c:pt>
              </c:numCache>
            </c:numRef>
          </c:val>
        </c:ser>
        <c:ser>
          <c:idx val="6"/>
          <c:order val="6"/>
          <c:tx>
            <c:strRef>
              <c:f>СВОД!$J$9</c:f>
              <c:strCache>
                <c:ptCount val="1"/>
                <c:pt idx="0">
                  <c:v>обществознание</c:v>
                </c:pt>
              </c:strCache>
            </c:strRef>
          </c:tx>
          <c:invertIfNegative val="0"/>
          <c:cat>
            <c:strRef>
              <c:f>СВОД!$K$2:$P$2</c:f>
              <c:strCache>
                <c:ptCount val="6"/>
                <c:pt idx="0">
                  <c:v>4А</c:v>
                </c:pt>
                <c:pt idx="1">
                  <c:v>4Б</c:v>
                </c:pt>
                <c:pt idx="2">
                  <c:v>5А</c:v>
                </c:pt>
                <c:pt idx="3">
                  <c:v>5Б</c:v>
                </c:pt>
                <c:pt idx="4">
                  <c:v>6А</c:v>
                </c:pt>
                <c:pt idx="5">
                  <c:v>6Б</c:v>
                </c:pt>
              </c:strCache>
            </c:strRef>
          </c:cat>
          <c:val>
            <c:numRef>
              <c:f>СВОД!$K$9:$P$9</c:f>
              <c:numCache>
                <c:formatCode>0.00</c:formatCode>
                <c:ptCount val="6"/>
                <c:pt idx="4">
                  <c:v>4.2</c:v>
                </c:pt>
                <c:pt idx="5">
                  <c:v>4.083333333333333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384832"/>
        <c:axId val="69391104"/>
      </c:barChart>
      <c:catAx>
        <c:axId val="693848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69391104"/>
        <c:crosses val="autoZero"/>
        <c:auto val="1"/>
        <c:lblAlgn val="ctr"/>
        <c:lblOffset val="100"/>
        <c:noMultiLvlLbl val="0"/>
      </c:catAx>
      <c:valAx>
        <c:axId val="6939110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693848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C7AE-3FAC-477A-AB45-BDA6A506457E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0D3A-02B6-4FCC-8959-F603BD0AA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9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C7AE-3FAC-477A-AB45-BDA6A506457E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0D3A-02B6-4FCC-8959-F603BD0AA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35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C7AE-3FAC-477A-AB45-BDA6A506457E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0D3A-02B6-4FCC-8959-F603BD0AA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2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C7AE-3FAC-477A-AB45-BDA6A506457E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0D3A-02B6-4FCC-8959-F603BD0AA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6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C7AE-3FAC-477A-AB45-BDA6A506457E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0D3A-02B6-4FCC-8959-F603BD0AA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46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C7AE-3FAC-477A-AB45-BDA6A506457E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0D3A-02B6-4FCC-8959-F603BD0AA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52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C7AE-3FAC-477A-AB45-BDA6A506457E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0D3A-02B6-4FCC-8959-F603BD0AA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33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C7AE-3FAC-477A-AB45-BDA6A506457E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0D3A-02B6-4FCC-8959-F603BD0AA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292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C7AE-3FAC-477A-AB45-BDA6A506457E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0D3A-02B6-4FCC-8959-F603BD0AA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35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C7AE-3FAC-477A-AB45-BDA6A506457E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0D3A-02B6-4FCC-8959-F603BD0AA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339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C7AE-3FAC-477A-AB45-BDA6A506457E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0D3A-02B6-4FCC-8959-F603BD0AA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89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8C7AE-3FAC-477A-AB45-BDA6A506457E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80D3A-02B6-4FCC-8959-F603BD0AA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58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" y="0"/>
            <a:ext cx="1456556" cy="14565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1680" y="1775826"/>
            <a:ext cx="60486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ОБЩИЕ РЕЗУЛЬТАТЫ УЧЕБНОЙ ДЕЯТЕЛЬНОСТИ</a:t>
            </a:r>
          </a:p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2017-2018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0356" y="312604"/>
            <a:ext cx="516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ГБОУ АО «Православная гимназия»</a:t>
            </a:r>
            <a:endParaRPr lang="ru-RU" b="1"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26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" y="0"/>
            <a:ext cx="1456556" cy="14565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75608" y="83671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Результаты ВПР</a:t>
            </a:r>
            <a:endParaRPr lang="ru-RU" spc="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0356" y="312604"/>
            <a:ext cx="516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ГБОУ АО «Православная гимназия»</a:t>
            </a:r>
            <a:endParaRPr lang="ru-RU" b="1"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621134"/>
              </p:ext>
            </p:extLst>
          </p:nvPr>
        </p:nvGraphicFramePr>
        <p:xfrm>
          <a:off x="899592" y="1456556"/>
          <a:ext cx="7920880" cy="5140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726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" y="0"/>
            <a:ext cx="1456556" cy="14565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75608" y="83671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Результаты ВПР</a:t>
            </a:r>
            <a:endParaRPr lang="ru-RU" spc="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0356" y="312604"/>
            <a:ext cx="516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ГБОУ АО «Православная гимназия»</a:t>
            </a:r>
            <a:endParaRPr lang="ru-RU" b="1"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/>
          <p:nvPr/>
        </p:nvPicPr>
        <p:blipFill rotWithShape="1">
          <a:blip r:embed="rId3"/>
          <a:srcRect l="25522" t="28835" r="15347" b="9612"/>
          <a:stretch/>
        </p:blipFill>
        <p:spPr bwMode="auto">
          <a:xfrm>
            <a:off x="611560" y="1523369"/>
            <a:ext cx="8064896" cy="49685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7344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" y="0"/>
            <a:ext cx="1456556" cy="14565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75608" y="83671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Результаты ВПР</a:t>
            </a:r>
            <a:endParaRPr lang="ru-RU" spc="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0356" y="312604"/>
            <a:ext cx="516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ГБОУ АО «Православная гимназия»</a:t>
            </a:r>
            <a:endParaRPr lang="ru-RU" b="1"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9554639"/>
              </p:ext>
            </p:extLst>
          </p:nvPr>
        </p:nvGraphicFramePr>
        <p:xfrm>
          <a:off x="14748" y="1206044"/>
          <a:ext cx="9021748" cy="5535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4042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" y="0"/>
            <a:ext cx="1456556" cy="14565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75608" y="83671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Результаты ВПР</a:t>
            </a:r>
            <a:endParaRPr lang="ru-RU" spc="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0356" y="312604"/>
            <a:ext cx="516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ГБОУ АО «Православная гимназия»</a:t>
            </a:r>
            <a:endParaRPr lang="ru-RU" b="1"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4841983"/>
              </p:ext>
            </p:extLst>
          </p:nvPr>
        </p:nvGraphicFramePr>
        <p:xfrm>
          <a:off x="14748" y="1206044"/>
          <a:ext cx="9021748" cy="5535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247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0356" y="312604"/>
            <a:ext cx="516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ГБОУ АО «Православная гимназия»</a:t>
            </a:r>
            <a:endParaRPr lang="ru-RU" b="1"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" y="0"/>
            <a:ext cx="1456556" cy="1456556"/>
          </a:xfrm>
          <a:prstGeom prst="rect">
            <a:avLst/>
          </a:prstGeom>
        </p:spPr>
      </p:pic>
      <p:graphicFrame>
        <p:nvGraphicFramePr>
          <p:cNvPr id="6" name="Диаграмма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B60B1206-1CAF-4C1F-A149-9FD5D9EA39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267467"/>
              </p:ext>
            </p:extLst>
          </p:nvPr>
        </p:nvGraphicFramePr>
        <p:xfrm>
          <a:off x="1187624" y="1772816"/>
          <a:ext cx="72008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75608" y="83671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Результаты Успеваемости</a:t>
            </a:r>
            <a:endParaRPr lang="ru-RU" spc="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56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" y="0"/>
            <a:ext cx="1456556" cy="1456556"/>
          </a:xfrm>
          <a:prstGeom prst="rect">
            <a:avLst/>
          </a:prstGeom>
        </p:spPr>
      </p:pic>
      <p:graphicFrame>
        <p:nvGraphicFramePr>
          <p:cNvPr id="6" name="Диаграмма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271085"/>
              </p:ext>
            </p:extLst>
          </p:nvPr>
        </p:nvGraphicFramePr>
        <p:xfrm>
          <a:off x="743026" y="1456556"/>
          <a:ext cx="7861422" cy="4852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75608" y="83671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Результаты Успеваемости</a:t>
            </a:r>
            <a:endParaRPr lang="ru-RU" spc="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0356" y="312604"/>
            <a:ext cx="516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ГБОУ АО «Православная гимназия»</a:t>
            </a:r>
            <a:endParaRPr lang="ru-RU" b="1"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38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" y="0"/>
            <a:ext cx="1456556" cy="1456556"/>
          </a:xfrm>
          <a:prstGeom prst="rect">
            <a:avLst/>
          </a:prstGeom>
        </p:spPr>
      </p:pic>
      <p:graphicFrame>
        <p:nvGraphicFramePr>
          <p:cNvPr id="6" name="Диаграмма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7532295"/>
              </p:ext>
            </p:extLst>
          </p:nvPr>
        </p:nvGraphicFramePr>
        <p:xfrm>
          <a:off x="539552" y="1456556"/>
          <a:ext cx="8208912" cy="506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75608" y="83671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Результаты Успеваемости</a:t>
            </a:r>
            <a:endParaRPr lang="ru-RU" spc="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90356" y="312604"/>
            <a:ext cx="516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ГБОУ АО «Православная гимназия»</a:t>
            </a:r>
            <a:endParaRPr lang="ru-RU" b="1"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85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" y="0"/>
            <a:ext cx="1456556" cy="1456556"/>
          </a:xfrm>
          <a:prstGeom prst="rect">
            <a:avLst/>
          </a:prstGeom>
        </p:spPr>
      </p:pic>
      <p:graphicFrame>
        <p:nvGraphicFramePr>
          <p:cNvPr id="6" name="Диаграмма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1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2342707"/>
              </p:ext>
            </p:extLst>
          </p:nvPr>
        </p:nvGraphicFramePr>
        <p:xfrm>
          <a:off x="743026" y="1456556"/>
          <a:ext cx="7933430" cy="4996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75608" y="83671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Результаты Успеваемости</a:t>
            </a:r>
            <a:endParaRPr lang="ru-RU" spc="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90356" y="312604"/>
            <a:ext cx="516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ГБОУ АО «Православная гимназия»</a:t>
            </a:r>
            <a:endParaRPr lang="ru-RU" b="1"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74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" y="0"/>
            <a:ext cx="1456556" cy="1456556"/>
          </a:xfrm>
          <a:prstGeom prst="rect">
            <a:avLst/>
          </a:prstGeom>
        </p:spPr>
      </p:pic>
      <p:graphicFrame>
        <p:nvGraphicFramePr>
          <p:cNvPr id="6" name="Диаграмма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875337"/>
              </p:ext>
            </p:extLst>
          </p:nvPr>
        </p:nvGraphicFramePr>
        <p:xfrm>
          <a:off x="743026" y="1456556"/>
          <a:ext cx="7861422" cy="4996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75608" y="83671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Результаты Успеваемости</a:t>
            </a:r>
            <a:endParaRPr lang="ru-RU" spc="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90356" y="312604"/>
            <a:ext cx="516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ГБОУ АО «Православная гимназия»</a:t>
            </a:r>
            <a:endParaRPr lang="ru-RU" b="1"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44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" y="0"/>
            <a:ext cx="1456556" cy="1456556"/>
          </a:xfrm>
          <a:prstGeom prst="rect">
            <a:avLst/>
          </a:prstGeom>
        </p:spPr>
      </p:pic>
      <p:graphicFrame>
        <p:nvGraphicFramePr>
          <p:cNvPr id="6" name="Диаграмма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4280688"/>
              </p:ext>
            </p:extLst>
          </p:nvPr>
        </p:nvGraphicFramePr>
        <p:xfrm>
          <a:off x="1115616" y="1456556"/>
          <a:ext cx="7416823" cy="506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75608" y="83671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Результаты Успеваемости</a:t>
            </a:r>
            <a:endParaRPr lang="ru-RU" spc="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90356" y="312604"/>
            <a:ext cx="516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ГБОУ АО «Православная гимназия»</a:t>
            </a:r>
            <a:endParaRPr lang="ru-RU" b="1"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36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" y="0"/>
            <a:ext cx="1456556" cy="1456556"/>
          </a:xfrm>
          <a:prstGeom prst="rect">
            <a:avLst/>
          </a:prstGeom>
        </p:spPr>
      </p:pic>
      <p:graphicFrame>
        <p:nvGraphicFramePr>
          <p:cNvPr id="6" name="Диаграмма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2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6780678"/>
              </p:ext>
            </p:extLst>
          </p:nvPr>
        </p:nvGraphicFramePr>
        <p:xfrm>
          <a:off x="899592" y="1456556"/>
          <a:ext cx="7704856" cy="4996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75608" y="83671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Результаты Успеваемости</a:t>
            </a:r>
            <a:endParaRPr lang="ru-RU" spc="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90356" y="312604"/>
            <a:ext cx="516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ГБОУ АО «Православная гимназия»</a:t>
            </a:r>
            <a:endParaRPr lang="ru-RU" b="1"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96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" y="0"/>
            <a:ext cx="1456556" cy="1456556"/>
          </a:xfrm>
          <a:prstGeom prst="rect">
            <a:avLst/>
          </a:prstGeom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3709640"/>
              </p:ext>
            </p:extLst>
          </p:nvPr>
        </p:nvGraphicFramePr>
        <p:xfrm>
          <a:off x="1043608" y="1456556"/>
          <a:ext cx="7632848" cy="4996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75608" y="83671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Результаты ВПР</a:t>
            </a:r>
            <a:endParaRPr lang="ru-RU" spc="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0356" y="312604"/>
            <a:ext cx="516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ГБОУ АО «Православная гимназия»</a:t>
            </a:r>
            <a:endParaRPr lang="ru-RU" b="1"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18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139</Words>
  <Application>Microsoft Office PowerPoint</Application>
  <PresentationFormat>Экран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19</cp:revision>
  <dcterms:created xsi:type="dcterms:W3CDTF">2018-08-29T00:15:57Z</dcterms:created>
  <dcterms:modified xsi:type="dcterms:W3CDTF">2018-08-29T01:11:47Z</dcterms:modified>
</cp:coreProperties>
</file>