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93" r:id="rId3"/>
    <p:sldId id="257" r:id="rId4"/>
    <p:sldId id="258" r:id="rId5"/>
    <p:sldId id="305" r:id="rId6"/>
    <p:sldId id="306" r:id="rId7"/>
    <p:sldId id="260" r:id="rId8"/>
    <p:sldId id="262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1" r:id="rId23"/>
    <p:sldId id="322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4D4D4D"/>
    <a:srgbClr val="666699"/>
    <a:srgbClr val="990033"/>
    <a:srgbClr val="660033"/>
    <a:srgbClr val="660066"/>
    <a:srgbClr val="CC0099"/>
    <a:srgbClr val="990099"/>
    <a:srgbClr val="800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A7FF0-C504-46EB-922E-E820AFCC9DDF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C3F88-AAEF-4311-8F63-908A1A315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786E-1CE8-4133-9986-AA122ACC45E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786E-1CE8-4133-9986-AA122ACC45E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786E-1CE8-4133-9986-AA122ACC45E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CD786E-1CE8-4133-9986-AA122ACC45E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786E-1CE8-4133-9986-AA122ACC45E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786E-1CE8-4133-9986-AA122ACC45E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786E-1CE8-4133-9986-AA122ACC45E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786E-1CE8-4133-9986-AA122ACC45E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786E-1CE8-4133-9986-AA122ACC45E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CD786E-1CE8-4133-9986-AA122ACC45E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786E-1CE8-4133-9986-AA122ACC45E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CD786E-1CE8-4133-9986-AA122ACC45E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4F1CFAA-0FE8-41E4-9031-4D0016B65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12.jpe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3000372"/>
            <a:ext cx="3786214" cy="3857628"/>
          </a:xfrm>
        </p:spPr>
        <p:txBody>
          <a:bodyPr>
            <a:no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5736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990033"/>
                </a:solidFill>
              </a:rPr>
              <a:t>Роль русской православной церкви </a:t>
            </a:r>
            <a:br>
              <a:rPr lang="ru-RU" sz="4000" b="1" dirty="0" smtClean="0">
                <a:solidFill>
                  <a:srgbClr val="990033"/>
                </a:solidFill>
              </a:rPr>
            </a:br>
            <a:r>
              <a:rPr lang="ru-RU" sz="4000" b="1" dirty="0" smtClean="0">
                <a:solidFill>
                  <a:srgbClr val="990033"/>
                </a:solidFill>
              </a:rPr>
              <a:t>в событиях Великой Отечественной войны  (1941-1945)</a:t>
            </a:r>
            <a:endParaRPr lang="ru-RU" sz="4000" b="1" dirty="0">
              <a:solidFill>
                <a:srgbClr val="990033"/>
              </a:solidFill>
            </a:endParaRPr>
          </a:p>
        </p:txBody>
      </p:sp>
      <p:pic>
        <p:nvPicPr>
          <p:cNvPr id="37890" name="Picture 2" descr="http://cs303907.vk.me/v303907932/744/AVg6PmoK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429000"/>
            <a:ext cx="4429156" cy="3143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2071678"/>
            <a:ext cx="521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«Нет больше той любви, как если кто положит душу свою за други своя» </a:t>
            </a:r>
          </a:p>
          <a:p>
            <a:pPr algn="ctr"/>
            <a:r>
              <a:rPr lang="ru-RU" sz="2000" i="1" dirty="0" smtClean="0"/>
              <a:t>(Ин. 15:13)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driana2-580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714356"/>
            <a:ext cx="3714776" cy="25619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90033"/>
                </a:solidFill>
              </a:rPr>
              <a:t>Подвиг женщин-христианок</a:t>
            </a:r>
            <a:endParaRPr lang="ru-RU" dirty="0">
              <a:solidFill>
                <a:srgbClr val="990033"/>
              </a:solidFill>
            </a:endParaRPr>
          </a:p>
        </p:txBody>
      </p:sp>
      <p:pic>
        <p:nvPicPr>
          <p:cNvPr id="5" name="Рисунок 4" descr="9MDPlk0cWMU-383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714357"/>
            <a:ext cx="1960854" cy="3071834"/>
          </a:xfrm>
          <a:prstGeom prst="rect">
            <a:avLst/>
          </a:prstGeom>
        </p:spPr>
      </p:pic>
      <p:pic>
        <p:nvPicPr>
          <p:cNvPr id="6" name="Рисунок 5" descr="elise3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714356"/>
            <a:ext cx="2019621" cy="3000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714752"/>
            <a:ext cx="307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Елисавета (Дмитриева)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786050" y="3286124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Адриана (Малышева)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29322" y="378619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София (Ошарина)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7422" y="4143380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33"/>
                </a:solidFill>
              </a:rPr>
              <a:t>Оставили воспоминания о войне</a:t>
            </a:r>
            <a:endParaRPr lang="ru-RU" sz="2800" b="1" dirty="0">
              <a:solidFill>
                <a:srgbClr val="990033"/>
              </a:solidFill>
            </a:endParaRPr>
          </a:p>
        </p:txBody>
      </p:sp>
      <p:pic>
        <p:nvPicPr>
          <p:cNvPr id="12" name="popup_img" descr="bogdanov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86256"/>
            <a:ext cx="17145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opup_img" descr="00607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4286256"/>
            <a:ext cx="150019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143108" y="5643578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Борис Пономарёв и Борис Васильев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</a:rPr>
              <a:t>Александр Вишняков и Лука Войно-Ясенецкий</a:t>
            </a:r>
            <a:endParaRPr lang="ru-RU" sz="3200" dirty="0">
              <a:solidFill>
                <a:srgbClr val="990033"/>
              </a:solidFill>
            </a:endParaRPr>
          </a:p>
        </p:txBody>
      </p:sp>
      <p:pic>
        <p:nvPicPr>
          <p:cNvPr id="9" name="Рисунок 8" descr="stalexandr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857232"/>
            <a:ext cx="1844728" cy="2500330"/>
          </a:xfrm>
          <a:prstGeom prst="rect">
            <a:avLst/>
          </a:prstGeom>
        </p:spPr>
      </p:pic>
      <p:pic>
        <p:nvPicPr>
          <p:cNvPr id="11" name="Содержимое 10" descr="DSCN94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857232"/>
            <a:ext cx="3286148" cy="2464611"/>
          </a:xfrm>
          <a:prstGeom prst="rect">
            <a:avLst/>
          </a:prstGeom>
        </p:spPr>
      </p:pic>
      <p:pic>
        <p:nvPicPr>
          <p:cNvPr id="12" name="Рисунок 11" descr="9e1413_7672c12f78a8d777e97e39496b2ec08c.jpg_srz_p_150_214_75_22_0.50_1.20_0.00_jpg_sr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32"/>
            <a:ext cx="1714480" cy="2445992"/>
          </a:xfrm>
          <a:prstGeom prst="rect">
            <a:avLst/>
          </a:prstGeom>
        </p:spPr>
      </p:pic>
      <p:pic>
        <p:nvPicPr>
          <p:cNvPr id="13" name="Рисунок 12" descr="9e1413_d5d6e1a9dcb6034bd41f1799e55ccf37.jpg_srz_p_183_243_75_22_0.50_1.20_0.00_jpg_sr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857232"/>
            <a:ext cx="1775366" cy="2500330"/>
          </a:xfrm>
          <a:prstGeom prst="rect">
            <a:avLst/>
          </a:prstGeom>
        </p:spPr>
      </p:pic>
      <p:pic>
        <p:nvPicPr>
          <p:cNvPr id="15" name="popup_img" descr="_2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57628"/>
            <a:ext cx="164304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rc_mi" descr="http://www.foma.ru/fotos/journal/99/5770_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3929066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2011.02.23-21.37.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14942" y="3929066"/>
            <a:ext cx="3751739" cy="25717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335756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А.Вишняков; атака в Первой мировой; полковой священник; крест на месте гибели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50083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В.Ф.Войно-Ясенецкий; обход в  военном госпитале; приезд в Киев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_ari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2152926" cy="2857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58204" cy="9905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</a:rPr>
              <a:t>3.2.Участие церкви в партизанском движении.</a:t>
            </a:r>
            <a:br>
              <a:rPr lang="ru-RU" sz="3200" dirty="0" smtClean="0">
                <a:solidFill>
                  <a:srgbClr val="990033"/>
                </a:solidFill>
              </a:rPr>
            </a:br>
            <a:r>
              <a:rPr lang="ru-RU" sz="3200" dirty="0" smtClean="0">
                <a:solidFill>
                  <a:srgbClr val="990033"/>
                </a:solidFill>
              </a:rPr>
              <a:t>Партизаны-разведчики</a:t>
            </a:r>
            <a:endParaRPr lang="ru-RU" sz="3200" dirty="0">
              <a:solidFill>
                <a:srgbClr val="990033"/>
              </a:solidFill>
            </a:endParaRPr>
          </a:p>
        </p:txBody>
      </p:sp>
      <p:pic>
        <p:nvPicPr>
          <p:cNvPr id="6" name="Рисунок 5" descr="post-258-1351707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340927"/>
            <a:ext cx="3929090" cy="2517073"/>
          </a:xfrm>
          <a:prstGeom prst="rect">
            <a:avLst/>
          </a:prstGeom>
        </p:spPr>
      </p:pic>
      <p:pic>
        <p:nvPicPr>
          <p:cNvPr id="7" name="Рисунок 6" descr="i_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1142984"/>
            <a:ext cx="3917485" cy="2821308"/>
          </a:xfrm>
          <a:prstGeom prst="rect">
            <a:avLst/>
          </a:prstGeom>
        </p:spPr>
      </p:pic>
      <p:pic>
        <p:nvPicPr>
          <p:cNvPr id="8" name="Рисунок 7" descr="oviktor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1142984"/>
            <a:ext cx="2000250" cy="285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3929066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Ариан (Пневский),  Мефодий (Белов) с дочерью Руфиной и Виктор Бекаревич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16" y="5143512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Александр Романушко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52400"/>
            <a:ext cx="8643998" cy="9191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</a:rPr>
              <a:t>Призывали к борьбе, прятали партизан, спасали и защищали мирных жителей</a:t>
            </a:r>
            <a:endParaRPr lang="ru-RU" sz="3200" dirty="0">
              <a:solidFill>
                <a:srgbClr val="990033"/>
              </a:solidFill>
            </a:endParaRPr>
          </a:p>
        </p:txBody>
      </p:sp>
      <p:pic>
        <p:nvPicPr>
          <p:cNvPr id="6" name="Содержимое 5" descr="zabelin-fed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3" y="1000108"/>
            <a:ext cx="1714512" cy="2537478"/>
          </a:xfrm>
        </p:spPr>
      </p:pic>
      <p:pic>
        <p:nvPicPr>
          <p:cNvPr id="7" name="irc_mi" descr="http://zarubezhje.narod.ru/photos1/Ioann_Karbovanet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000108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opup_img" descr="Semya-CHernenko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071546"/>
            <a:ext cx="32861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rc_mi" descr="http://www.pravoslavie.ru/sas/image/100257/25725.p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29066"/>
            <a:ext cx="41433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rc_mi" descr="http://www.belniva.by/ufiles/2014/01/3_11_2014_47_p_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00108"/>
            <a:ext cx="178591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glagolev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72132" y="3857628"/>
            <a:ext cx="3571868" cy="26849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5004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К.П.Раина; Ф.Забелин; И.Карбованец; А.Глаголев с женой Татьяной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488668"/>
            <a:ext cx="892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Дети в Домбокском монастыре; семья Глаголевых с приёмными детьми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</a:rPr>
              <a:t>Совмещали разведку, материальную помощь и спасение людей</a:t>
            </a:r>
            <a:endParaRPr lang="ru-RU" sz="3200" dirty="0">
              <a:solidFill>
                <a:srgbClr val="990033"/>
              </a:solidFill>
            </a:endParaRPr>
          </a:p>
        </p:txBody>
      </p:sp>
      <p:pic>
        <p:nvPicPr>
          <p:cNvPr id="4" name="Содержимое 3" descr="http://www.pravmir.ru/wp-content/uploads/2012/05/dd4a1d026085bd20bc52231fa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4286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_7196b_d9aa09af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000108"/>
            <a:ext cx="4047573" cy="2861215"/>
          </a:xfrm>
          <a:prstGeom prst="rect">
            <a:avLst/>
          </a:prstGeom>
        </p:spPr>
      </p:pic>
      <p:pic>
        <p:nvPicPr>
          <p:cNvPr id="7" name="Рисунок 6" descr="111(2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4357695"/>
            <a:ext cx="1785950" cy="2500306"/>
          </a:xfrm>
          <a:prstGeom prst="rect">
            <a:avLst/>
          </a:prstGeom>
        </p:spPr>
      </p:pic>
      <p:pic>
        <p:nvPicPr>
          <p:cNvPr id="8" name="Рисунок 7" descr="zvon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286232"/>
            <a:ext cx="1714512" cy="2571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3786190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Фёдор Пузанов получает награду; Фёдор Пузанов  в боевом строю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143108" y="4429132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Колокола  Свято-Крестовоздвиженской церкви села Омеленец, подаренные Г.К.Жуковым Е.Мисеюку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29058" y="6215082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Василий Копычко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8429716" cy="10001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</a:rPr>
              <a:t>Пострадали от рук врага за помощь партизанам</a:t>
            </a:r>
            <a:endParaRPr lang="ru-RU" sz="3200" dirty="0">
              <a:solidFill>
                <a:srgbClr val="990033"/>
              </a:solidFill>
            </a:endParaRPr>
          </a:p>
        </p:txBody>
      </p:sp>
      <p:pic>
        <p:nvPicPr>
          <p:cNvPr id="4" name="popup_img" descr="fil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s56.radikal.ru/i152/0909/b6/0b1e847bd6a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071546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www.molodguard.ru/images/newphoto27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857628"/>
            <a:ext cx="36433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(71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071546"/>
            <a:ext cx="3071834" cy="2452109"/>
          </a:xfrm>
          <a:prstGeom prst="rect">
            <a:avLst/>
          </a:prstGeom>
        </p:spPr>
      </p:pic>
      <p:pic>
        <p:nvPicPr>
          <p:cNvPr id="9" name="Рисунок 8" descr="zhgut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857628"/>
            <a:ext cx="3571900" cy="26723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82" y="3500438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Павел Сосновский; Павел Щерба; Владимир Соколов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6429396"/>
            <a:ext cx="835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Горящая церковь в с. Хворосно; памятник Ивану и Михаилу Цубам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</a:rPr>
              <a:t>3.3. </a:t>
            </a:r>
            <a:r>
              <a:rPr lang="x-none" sz="3200" smtClean="0">
                <a:solidFill>
                  <a:srgbClr val="990033"/>
                </a:solidFill>
              </a:rPr>
              <a:t>Крестный путь Псковской </a:t>
            </a:r>
            <a:r>
              <a:rPr lang="ru-RU" sz="3200" dirty="0" smtClean="0">
                <a:solidFill>
                  <a:srgbClr val="990033"/>
                </a:solidFill>
              </a:rPr>
              <a:t>и Любекской </a:t>
            </a:r>
            <a:r>
              <a:rPr lang="x-none" sz="3200" smtClean="0">
                <a:solidFill>
                  <a:srgbClr val="990033"/>
                </a:solidFill>
              </a:rPr>
              <a:t>Православной мисси</a:t>
            </a:r>
            <a:r>
              <a:rPr lang="ru-RU" sz="3200" dirty="0" err="1" smtClean="0">
                <a:solidFill>
                  <a:srgbClr val="990033"/>
                </a:solidFill>
              </a:rPr>
              <a:t>й</a:t>
            </a:r>
            <a:endParaRPr lang="ru-RU" sz="3200" dirty="0">
              <a:solidFill>
                <a:srgbClr val="990033"/>
              </a:solidFill>
            </a:endParaRPr>
          </a:p>
        </p:txBody>
      </p:sp>
      <p:pic>
        <p:nvPicPr>
          <p:cNvPr id="4" name="irc_mi" descr="http://s004.radikal.ru/i205/1202/cc/d032833179f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57628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opup_img" descr="benigs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2984"/>
            <a:ext cx="200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Зайц-Кирил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1142984"/>
            <a:ext cx="1571636" cy="2299296"/>
          </a:xfrm>
          <a:prstGeom prst="rect">
            <a:avLst/>
          </a:prstGeom>
        </p:spPr>
      </p:pic>
      <p:pic>
        <p:nvPicPr>
          <p:cNvPr id="7" name="Рисунок 6" descr="0050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142984"/>
            <a:ext cx="1785950" cy="2317858"/>
          </a:xfrm>
          <a:prstGeom prst="rect">
            <a:avLst/>
          </a:prstGeom>
        </p:spPr>
      </p:pic>
      <p:pic>
        <p:nvPicPr>
          <p:cNvPr id="9" name="Рисунок 8" descr="30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3857628"/>
            <a:ext cx="4143404" cy="2571768"/>
          </a:xfrm>
          <a:prstGeom prst="rect">
            <a:avLst/>
          </a:prstGeom>
        </p:spPr>
      </p:pic>
      <p:pic>
        <p:nvPicPr>
          <p:cNvPr id="10" name="Рисунок 9" descr="okkup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1142985"/>
            <a:ext cx="1656533" cy="22860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429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Сергий (Воскресенский), Кирилл Зайц, Георгий Бенигсен, А.И.Рубцова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42939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Игумен Павел с немецким командиром; узники детского лагеря Саласпилс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_3564_18062013123026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142984"/>
            <a:ext cx="2922146" cy="23574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</a:rPr>
              <a:t>3.4. Пожертвования. Оказание помощи Красной Армии.</a:t>
            </a:r>
            <a:endParaRPr lang="ru-RU" sz="3200" dirty="0"/>
          </a:p>
        </p:txBody>
      </p:sp>
      <p:pic>
        <p:nvPicPr>
          <p:cNvPr id="5" name="irc_mi" descr="http://www.ateismy.net/wiki/lib/exe/fetch.php?w=400&amp;media=warall:43054db3d91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opup_img" descr="3200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071546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6-2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29066"/>
            <a:ext cx="3672316" cy="2286016"/>
          </a:xfrm>
          <a:prstGeom prst="rect">
            <a:avLst/>
          </a:prstGeom>
        </p:spPr>
      </p:pic>
      <p:pic>
        <p:nvPicPr>
          <p:cNvPr id="8" name="Рисунок 7" descr="a307672daa1cc144dedb3f715cc_pre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3929066"/>
            <a:ext cx="3643306" cy="2283250"/>
          </a:xfrm>
          <a:prstGeom prst="rect">
            <a:avLst/>
          </a:prstGeom>
        </p:spPr>
      </p:pic>
      <p:pic>
        <p:nvPicPr>
          <p:cNvPr id="10" name="Рисунок 9" descr="0095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3929066"/>
            <a:ext cx="1696076" cy="22860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5004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Раненые в Покровском монастыре; игуменья Архелая; Анатолия (Букач)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1436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Эскадрилья им.А.Невского; Николай Колчицкий; танковая колонна им.Д.Донского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8929718" cy="9191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990033"/>
                </a:solidFill>
              </a:rPr>
              <a:t>3.5. Молитвенный подвиг РПЦ</a:t>
            </a:r>
            <a:r>
              <a:rPr lang="ru-RU" sz="3200" dirty="0" smtClean="0">
                <a:solidFill>
                  <a:srgbClr val="990033"/>
                </a:solidFill>
              </a:rPr>
              <a:t/>
            </a:r>
            <a:br>
              <a:rPr lang="ru-RU" sz="3200" dirty="0" smtClean="0">
                <a:solidFill>
                  <a:srgbClr val="990033"/>
                </a:solidFill>
              </a:rPr>
            </a:br>
            <a:endParaRPr lang="ru-RU" sz="3200" dirty="0">
              <a:solidFill>
                <a:srgbClr val="990033"/>
              </a:solidFill>
            </a:endParaRPr>
          </a:p>
        </p:txBody>
      </p:sp>
      <p:pic>
        <p:nvPicPr>
          <p:cNvPr id="5" name="popup_img" descr="e01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357562"/>
            <a:ext cx="250033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opup_img" descr="Matrona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357562"/>
            <a:ext cx="23574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79645.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642918"/>
            <a:ext cx="1857388" cy="2352691"/>
          </a:xfrm>
          <a:prstGeom prst="rect">
            <a:avLst/>
          </a:prstGeom>
        </p:spPr>
      </p:pic>
      <p:pic>
        <p:nvPicPr>
          <p:cNvPr id="10" name="Рисунок 9" descr="18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5" y="642918"/>
            <a:ext cx="3286148" cy="2323964"/>
          </a:xfrm>
          <a:prstGeom prst="rect">
            <a:avLst/>
          </a:prstGeom>
        </p:spPr>
      </p:pic>
      <p:pic>
        <p:nvPicPr>
          <p:cNvPr id="14" name="Рисунок 13" descr="Metropolitan_Alexy_of_Leningr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642918"/>
            <a:ext cx="1785950" cy="2335473"/>
          </a:xfrm>
          <a:prstGeom prst="rect">
            <a:avLst/>
          </a:prstGeom>
        </p:spPr>
      </p:pic>
      <p:pic>
        <p:nvPicPr>
          <p:cNvPr id="15" name="Рисунок 14" descr="30dc68a43669027eb1e36a6250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3357562"/>
            <a:ext cx="2239102" cy="30003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92893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Сергий (Страгородский); Алексий (Симанский); Николай(Ярушевич) 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42939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Святой Серафим Вырицкий; Матрона и И.В.Сталин; блаженная Матрона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990033"/>
                </a:solidFill>
              </a:rPr>
              <a:t>3.6. Нижегородские священнослужители в годы ВОВ</a:t>
            </a:r>
            <a:endParaRPr lang="ru-RU" sz="3200" dirty="0">
              <a:solidFill>
                <a:srgbClr val="990033"/>
              </a:solidFill>
            </a:endParaRPr>
          </a:p>
        </p:txBody>
      </p:sp>
      <p:pic>
        <p:nvPicPr>
          <p:cNvPr id="4" name="Содержимое 3" descr="J:\Конкурсы\ноу\Сапронов Александр\12139479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15716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topwar.ru/uploads/images/2013/002/deil2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071546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J:\Конкурсы\ноу\Сапронов Александр\0001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857628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J:\Конкурсы\ноу\Сапронов Александр\280px-Митрополит_Нижегородский_и_Арзамасский_Николай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857628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pravmir.ru/wp-content/uploads/2012/05/ser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071546"/>
            <a:ext cx="17859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http://ikobrin.ru/objecti/arhsla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1071546"/>
            <a:ext cx="16430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33575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Рафаил Маркелов – снайпер;  Сергий Вишневский; Флавиан (Дмитрюк)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6357958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Николай (Кутепов)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857232"/>
            <a:ext cx="8572560" cy="5667396"/>
          </a:xfrm>
        </p:spPr>
        <p:txBody>
          <a:bodyPr>
            <a:normAutofit fontScale="40000" lnSpcReduction="20000"/>
          </a:bodyPr>
          <a:lstStyle/>
          <a:p>
            <a:r>
              <a:rPr lang="ru-RU" sz="9600" dirty="0" smtClean="0"/>
              <a:t>Введение</a:t>
            </a:r>
          </a:p>
          <a:p>
            <a:r>
              <a:rPr lang="ru-RU" sz="9600" dirty="0" smtClean="0"/>
              <a:t>Глава 1.Русская православная церковь накануне ВОВ</a:t>
            </a:r>
          </a:p>
          <a:p>
            <a:r>
              <a:rPr lang="ru-RU" sz="9600" dirty="0" smtClean="0"/>
              <a:t>Глава 2.Призыв церкви к народу о защите Отечества</a:t>
            </a:r>
          </a:p>
          <a:p>
            <a:r>
              <a:rPr lang="ru-RU" sz="9600" dirty="0" smtClean="0"/>
              <a:t>Глава 3.Участие церкви в событиях Великой Отечественной войны</a:t>
            </a:r>
          </a:p>
          <a:p>
            <a:r>
              <a:rPr lang="ru-RU" sz="9600" dirty="0" smtClean="0"/>
              <a:t>Глава 4.Влияние церкви на русский народ и советское государство в 1941-1945 гг</a:t>
            </a:r>
          </a:p>
          <a:p>
            <a:r>
              <a:rPr lang="ru-RU" sz="9600" dirty="0" smtClean="0"/>
              <a:t>Заключение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990033"/>
                </a:solidFill>
              </a:rPr>
              <a:t>Содержание</a:t>
            </a:r>
            <a:endParaRPr lang="ru-RU" sz="36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4071942"/>
            <a:ext cx="3857652" cy="23788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990033"/>
                </a:solidFill>
              </a:rPr>
              <a:t>Глава </a:t>
            </a:r>
            <a:r>
              <a:rPr lang="en-US" sz="2800" b="1" dirty="0" smtClean="0">
                <a:solidFill>
                  <a:srgbClr val="990033"/>
                </a:solidFill>
              </a:rPr>
              <a:t>IV</a:t>
            </a:r>
            <a:r>
              <a:rPr lang="ru-RU" sz="2800" b="1" dirty="0" smtClean="0">
                <a:solidFill>
                  <a:srgbClr val="990033"/>
                </a:solidFill>
              </a:rPr>
              <a:t>. Влияние церкви на русский народ и советское государство</a:t>
            </a:r>
            <a:r>
              <a:rPr lang="ru-RU" sz="2800" b="1" dirty="0" smtClean="0"/>
              <a:t> .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990033"/>
                </a:solidFill>
              </a:rPr>
              <a:t>4.1. Взаимоотношения с немецкими властями </a:t>
            </a:r>
            <a:endParaRPr lang="ru-RU" sz="2800" dirty="0">
              <a:solidFill>
                <a:srgbClr val="990033"/>
              </a:solidFill>
            </a:endParaRPr>
          </a:p>
        </p:txBody>
      </p:sp>
      <p:pic>
        <p:nvPicPr>
          <p:cNvPr id="6" name="Рисунок 5" descr="1369411922-e57698e550aee0f57bb2edb49e8ab5f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5860"/>
            <a:ext cx="2714612" cy="2500330"/>
          </a:xfrm>
          <a:prstGeom prst="rect">
            <a:avLst/>
          </a:prstGeom>
        </p:spPr>
      </p:pic>
      <p:pic>
        <p:nvPicPr>
          <p:cNvPr id="7" name="Рисунок 6" descr="c048d31d8cf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1285860"/>
            <a:ext cx="3571899" cy="2466820"/>
          </a:xfrm>
          <a:prstGeom prst="rect">
            <a:avLst/>
          </a:prstGeom>
        </p:spPr>
      </p:pic>
      <p:pic>
        <p:nvPicPr>
          <p:cNvPr id="8" name="Рисунок 7" descr="Psk-pech-fashis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794" y="1285860"/>
            <a:ext cx="2643206" cy="2443932"/>
          </a:xfrm>
          <a:prstGeom prst="rect">
            <a:avLst/>
          </a:prstGeom>
        </p:spPr>
      </p:pic>
      <p:pic>
        <p:nvPicPr>
          <p:cNvPr id="12" name="Рисунок 11" descr="92efb4b724bfbf839c964b20d035ff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4071943"/>
            <a:ext cx="3571900" cy="23318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71475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Мнимое сотрудничество с немцами; Псковская православная миссия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6429396"/>
            <a:ext cx="835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Помощь партизанам; крестный ход с молитвой за Родину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660033"/>
                </a:solidFill>
              </a:rPr>
              <a:t/>
            </a:r>
            <a:br>
              <a:rPr lang="ru-RU" sz="4400" b="1" dirty="0" smtClean="0">
                <a:solidFill>
                  <a:srgbClr val="660033"/>
                </a:solidFill>
              </a:rPr>
            </a:br>
            <a:r>
              <a:rPr lang="ru-RU" sz="3600" b="1" dirty="0" smtClean="0">
                <a:solidFill>
                  <a:srgbClr val="990033"/>
                </a:solidFill>
              </a:rPr>
              <a:t>4.2.Обращение советского народа к православию. Чудеса и знамения </a:t>
            </a:r>
            <a:endParaRPr lang="ru-RU" sz="3600" dirty="0">
              <a:solidFill>
                <a:srgbClr val="990033"/>
              </a:solidFill>
            </a:endParaRPr>
          </a:p>
        </p:txBody>
      </p:sp>
      <p:pic>
        <p:nvPicPr>
          <p:cNvPr id="4" name="Содержимое 3" descr="1_29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142984"/>
            <a:ext cx="1714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opup_img" descr="9fa8fc5d302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142984"/>
            <a:ext cx="164307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www.rospisatel.ru/images/repjova-dnevnik/image0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71942"/>
            <a:ext cx="407193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vsr.mil.by/wp-content/uploads/2012/10/187_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2984"/>
            <a:ext cx="342899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virtmuseum.aonb.ru/z5/images/z5_zebigv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1142984"/>
            <a:ext cx="17859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00430" y="3357562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Казанская и Тихвинская иконы Божьей Матери; Сталинградское Евангелие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00834"/>
            <a:ext cx="3500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Чудо под Кенигсбергом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214678" y="5786454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Молебен  в Сталинграде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19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</a:rPr>
              <a:t>4.3.Советское руководство и церковь</a:t>
            </a:r>
            <a:endParaRPr lang="ru-RU" sz="3200" dirty="0">
              <a:solidFill>
                <a:srgbClr val="990033"/>
              </a:solidFill>
            </a:endParaRPr>
          </a:p>
        </p:txBody>
      </p:sp>
      <p:pic>
        <p:nvPicPr>
          <p:cNvPr id="4" name="irc_mi" descr="http://istpravda.ru/upload/iblock/52b/52b6374396cd4547b6d900889822327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pobeda.elar.ru/images/jitomir/6-4s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14356"/>
            <a:ext cx="435771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opup_img" descr="385-koncert_v_qvakogospitale_987_2_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400052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opup_img" descr="kifa_109_08_0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29066"/>
            <a:ext cx="42148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3571876"/>
            <a:ext cx="8786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Встреча И.В.Сталина с православным епископатом 5 сентября 1943 г.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29396"/>
            <a:ext cx="871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Архиерейский собор 1943 г. и Поместный собор 1945 г.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ходе исследования моя гипотеза о том, что  церковь не только внесла свой вклад в победу, но и сыграла решающую роль в военных событиях, подтвердилась. </a:t>
            </a:r>
          </a:p>
          <a:p>
            <a:r>
              <a:rPr lang="ru-RU" dirty="0" smtClean="0"/>
              <a:t>В годы войны сотни тысяч верующих людей жизнью и смертью засвидетельствова­ли верность Христу и увенчались венцами мученическими. Благодаря их подвигу русский народ вновь обрел себя, ощутил свое духовное и национальное единство. </a:t>
            </a:r>
          </a:p>
          <a:p>
            <a:r>
              <a:rPr lang="ru-RU" dirty="0" smtClean="0"/>
              <a:t>Вклад Церкви огромен, он не поддается количественной оценке и не может быть выражен в материальном эквиваленте. Удивительное самоотвержение, беспримерный подвиг, который явил наш народ в период Великой Отечественной войны, и есть вклад РПЦ в победу над чудовищной по своей жестокости силой германского фашизма.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</a:rPr>
              <a:t>Заключение</a:t>
            </a:r>
            <a:endParaRPr lang="ru-RU" sz="32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990033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rgbClr val="990033"/>
                </a:solidFill>
              </a:rPr>
              <a:t>за 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rgbClr val="990033"/>
                </a:solidFill>
              </a:rPr>
              <a:t>внимание!</a:t>
            </a:r>
            <a:endParaRPr lang="ru-RU" sz="9600" b="1" dirty="0">
              <a:solidFill>
                <a:srgbClr val="990033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14348" y="5214950"/>
            <a:ext cx="7572428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929354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2019 </a:t>
            </a:r>
            <a:r>
              <a:rPr lang="ru-RU" dirty="0" smtClean="0"/>
              <a:t>году будет праздноваться </a:t>
            </a:r>
            <a:r>
              <a:rPr lang="ru-RU" dirty="0" smtClean="0"/>
              <a:t>75-летие </a:t>
            </a:r>
            <a:r>
              <a:rPr lang="ru-RU" dirty="0" smtClean="0"/>
              <a:t>победы русского народа в Великой Отечественной войне.</a:t>
            </a:r>
          </a:p>
          <a:p>
            <a:r>
              <a:rPr lang="ru-RU" dirty="0" smtClean="0"/>
              <a:t>Мало кто знает о том, насколько важную роль в преодолении  военных трудностей сыграла  русская православная церковь. Именно вера и духовность всегда вдохновляли русский народ  на защиту культуры, семьи, родины. </a:t>
            </a:r>
          </a:p>
          <a:p>
            <a:r>
              <a:rPr lang="ru-RU" dirty="0" smtClean="0"/>
              <a:t>Эта тема остаётся актуальной и в наши дни, когда возрождается  православная вера, а церковь снова становится важнейшим институтом общественной жизни. В наше неспокойное время, в случае опасности, грозящей нашей стране, русскому народу снова потребуется то духовное единство, которое может дать православная вера. 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990033"/>
                </a:solidFill>
              </a:rPr>
              <a:t>Актуальность темы</a:t>
            </a:r>
            <a:endParaRPr lang="ru-RU" sz="36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8579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Цель  работы</a:t>
            </a:r>
            <a:r>
              <a:rPr lang="ru-RU" dirty="0" smtClean="0"/>
              <a:t>  - показать значение подвига русского духовенства и верующих мирян в годы Великой Отечественной войны.</a:t>
            </a:r>
          </a:p>
          <a:p>
            <a:pPr>
              <a:buNone/>
            </a:pPr>
            <a:r>
              <a:rPr lang="ru-RU" b="1" dirty="0" smtClean="0"/>
              <a:t>Гипотеза: </a:t>
            </a:r>
            <a:r>
              <a:rPr lang="ru-RU" dirty="0" smtClean="0"/>
              <a:t>церковь не только внесла свой вклад в победу, но и сыграла решающую роль в военных событиях. </a:t>
            </a:r>
          </a:p>
          <a:p>
            <a:pPr>
              <a:buNone/>
            </a:pPr>
            <a:r>
              <a:rPr lang="ru-RU" b="1" dirty="0" smtClean="0"/>
              <a:t>Задачи: </a:t>
            </a:r>
            <a:endParaRPr lang="ru-RU" dirty="0" smtClean="0"/>
          </a:p>
          <a:p>
            <a:pPr lvl="0"/>
            <a:r>
              <a:rPr lang="ru-RU" dirty="0" smtClean="0"/>
              <a:t>рассмотреть положение церкви накануне войны;</a:t>
            </a:r>
          </a:p>
          <a:p>
            <a:pPr lvl="0"/>
            <a:r>
              <a:rPr lang="ru-RU" dirty="0" smtClean="0"/>
              <a:t> проследить, какова была реакция РПЦ на начало военных действий;</a:t>
            </a:r>
          </a:p>
          <a:p>
            <a:pPr lvl="0"/>
            <a:r>
              <a:rPr lang="ru-RU" dirty="0" smtClean="0"/>
              <a:t> рассказать об участии духовенства и верующих мирян в военных событиях; </a:t>
            </a:r>
          </a:p>
          <a:p>
            <a:pPr lvl="0"/>
            <a:r>
              <a:rPr lang="ru-RU" dirty="0" smtClean="0"/>
              <a:t>показать, как вновь укреплялась в сознании людей православная вера, и как это повлияло на исход сражений и Великой Отечественной войны в целом.</a:t>
            </a:r>
          </a:p>
          <a:p>
            <a:pPr>
              <a:buNone/>
            </a:pPr>
            <a:r>
              <a:rPr lang="ru-RU" b="1" dirty="0" smtClean="0"/>
              <a:t>Объект исследования  - </a:t>
            </a:r>
            <a:r>
              <a:rPr lang="ru-RU" dirty="0" smtClean="0"/>
              <a:t>православные священнослужители, принявшие участие в событиях 1941-1945 годов.</a:t>
            </a: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Предмет исследования  - </a:t>
            </a:r>
            <a:r>
              <a:rPr lang="ru-RU" dirty="0" smtClean="0"/>
              <a:t>вклад служителей церкви</a:t>
            </a:r>
            <a:r>
              <a:rPr lang="ru-RU" b="1" dirty="0" smtClean="0"/>
              <a:t> в победу СССР над фашистской Германией.</a:t>
            </a:r>
            <a:endParaRPr lang="ru-RU" dirty="0" smtClean="0"/>
          </a:p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990033"/>
                </a:solidFill>
              </a:rPr>
              <a:t>Цель и задачи</a:t>
            </a:r>
            <a:endParaRPr lang="ru-RU" sz="36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857232"/>
            <a:ext cx="8501122" cy="57150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Попытка собрать воедино об участии РПЦ в событиях Великой Отечественной войны;</a:t>
            </a:r>
          </a:p>
          <a:p>
            <a:r>
              <a:rPr lang="ru-RU" dirty="0" smtClean="0"/>
              <a:t>Показать неразрывную связь православной церкви и русской истории на протяжении </a:t>
            </a:r>
            <a:r>
              <a:rPr lang="en-US" dirty="0" smtClean="0"/>
              <a:t>XX</a:t>
            </a:r>
            <a:r>
              <a:rPr lang="ru-RU" dirty="0" smtClean="0"/>
              <a:t> века, </a:t>
            </a:r>
          </a:p>
          <a:p>
            <a:pPr lvl="0"/>
            <a:r>
              <a:rPr lang="ru-RU" dirty="0" smtClean="0"/>
              <a:t>Осветить роль церкви в суровые годы военных испытаний, </a:t>
            </a:r>
          </a:p>
          <a:p>
            <a:pPr lvl="0"/>
            <a:r>
              <a:rPr lang="ru-RU" dirty="0" smtClean="0"/>
              <a:t>Привить уважение, интерес к церковной истории и истории Отечества.    </a:t>
            </a:r>
          </a:p>
          <a:p>
            <a:r>
              <a:rPr lang="ru-RU" b="1" dirty="0" smtClean="0"/>
              <a:t>Данная работа может быть использована: </a:t>
            </a:r>
            <a:r>
              <a:rPr lang="ru-RU" dirty="0" smtClean="0"/>
              <a:t>на уроках отечественной истории, Основ православной культуры, на внеклассных мероприятиях духовно-нравственного и патриотического направлений, на занятиях воскресных школ.</a:t>
            </a:r>
          </a:p>
          <a:p>
            <a:r>
              <a:rPr lang="ru-RU" b="1" dirty="0" smtClean="0"/>
              <a:t>Методы: </a:t>
            </a:r>
            <a:r>
              <a:rPr lang="ru-RU" dirty="0" smtClean="0"/>
              <a:t>поисковый, мини-исследование, анализ, исторических источников и литературы, метод периодизации, хронологический метод, описательный и сравнительно-исторический методы.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</a:rPr>
              <a:t>Практическая значимость работы</a:t>
            </a:r>
            <a:endParaRPr lang="ru-RU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628" y="1142984"/>
            <a:ext cx="3765420" cy="12144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Гонения на православную веру в 1930-е годы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28" y="214290"/>
            <a:ext cx="3762372" cy="10001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990033"/>
                </a:solidFill>
              </a:rPr>
              <a:t>Глава </a:t>
            </a:r>
            <a:r>
              <a:rPr lang="en-US" sz="2800" dirty="0" smtClean="0">
                <a:solidFill>
                  <a:srgbClr val="990033"/>
                </a:solidFill>
              </a:rPr>
              <a:t>I</a:t>
            </a:r>
            <a:r>
              <a:rPr lang="ru-RU" sz="2800" dirty="0" smtClean="0">
                <a:solidFill>
                  <a:srgbClr val="990033"/>
                </a:solidFill>
              </a:rPr>
              <a:t>. РПЦ накануне ВОВ</a:t>
            </a:r>
            <a:endParaRPr lang="ru-RU" sz="2800" dirty="0"/>
          </a:p>
        </p:txBody>
      </p:sp>
      <p:pic>
        <p:nvPicPr>
          <p:cNvPr id="5" name="Содержимое 4" descr="9098827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572000" cy="2578100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857760"/>
            <a:ext cx="2407705" cy="1709513"/>
          </a:xfrm>
          <a:prstGeom prst="rect">
            <a:avLst/>
          </a:prstGeom>
        </p:spPr>
      </p:pic>
      <p:pic>
        <p:nvPicPr>
          <p:cNvPr id="7" name="Содержимое 8" descr="6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214554"/>
            <a:ext cx="3571900" cy="2500330"/>
          </a:xfrm>
          <a:prstGeom prst="rect">
            <a:avLst/>
          </a:prstGeom>
        </p:spPr>
      </p:pic>
      <p:pic>
        <p:nvPicPr>
          <p:cNvPr id="8" name="Рисунок 7" descr="b_5052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429000"/>
            <a:ext cx="45720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41062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071546"/>
            <a:ext cx="4695601" cy="25717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714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660033"/>
                </a:solidFill>
              </a:rPr>
              <a:t/>
            </a:r>
            <a:br>
              <a:rPr lang="ru-RU" sz="3200" dirty="0" smtClean="0">
                <a:solidFill>
                  <a:srgbClr val="660033"/>
                </a:solidFill>
              </a:rPr>
            </a:br>
            <a:r>
              <a:rPr lang="ru-RU" sz="3100" dirty="0" smtClean="0">
                <a:solidFill>
                  <a:srgbClr val="660033"/>
                </a:solidFill>
              </a:rPr>
              <a:t/>
            </a:r>
            <a:br>
              <a:rPr lang="ru-RU" sz="3100" dirty="0" smtClean="0">
                <a:solidFill>
                  <a:srgbClr val="660033"/>
                </a:solidFill>
              </a:rPr>
            </a:br>
            <a:r>
              <a:rPr lang="ru-RU" sz="3100" dirty="0" smtClean="0">
                <a:solidFill>
                  <a:srgbClr val="660033"/>
                </a:solidFill>
              </a:rPr>
              <a:t>Глава </a:t>
            </a:r>
            <a:r>
              <a:rPr lang="en-US" sz="3100" dirty="0" smtClean="0">
                <a:solidFill>
                  <a:srgbClr val="660033"/>
                </a:solidFill>
              </a:rPr>
              <a:t>II</a:t>
            </a:r>
            <a:r>
              <a:rPr lang="ru-RU" sz="3100" dirty="0" smtClean="0">
                <a:solidFill>
                  <a:srgbClr val="660033"/>
                </a:solidFill>
              </a:rPr>
              <a:t>. </a:t>
            </a:r>
            <a:r>
              <a:rPr lang="ru-RU" sz="3100" b="1" dirty="0" smtClean="0">
                <a:solidFill>
                  <a:srgbClr val="660033"/>
                </a:solidFill>
              </a:rPr>
              <a:t>Призыв церкви к народу о защите Отечества.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medi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142984"/>
            <a:ext cx="18573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6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4214818"/>
            <a:ext cx="3643338" cy="2439154"/>
          </a:xfrm>
          <a:prstGeom prst="rect">
            <a:avLst/>
          </a:prstGeom>
        </p:spPr>
      </p:pic>
      <p:pic>
        <p:nvPicPr>
          <p:cNvPr id="10" name="Рисунок 9" descr="JMP4403O1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071546"/>
            <a:ext cx="1785950" cy="2571768"/>
          </a:xfrm>
          <a:prstGeom prst="rect">
            <a:avLst/>
          </a:prstGeom>
        </p:spPr>
      </p:pic>
      <p:pic>
        <p:nvPicPr>
          <p:cNvPr id="11" name="Рисунок 10" descr="0050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4071942"/>
            <a:ext cx="1785950" cy="2386029"/>
          </a:xfrm>
          <a:prstGeom prst="rect">
            <a:avLst/>
          </a:prstGeom>
        </p:spPr>
      </p:pic>
      <p:pic>
        <p:nvPicPr>
          <p:cNvPr id="12" name="Рисунок 11" descr="inde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4000504"/>
            <a:ext cx="1714512" cy="24130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5720" y="3429000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Журнал Московской патриархии. Послание Сергия Страгородского «Пастырям и пасомым». Сергий Воскресенский. Алексий Симанский. Николай Ярушевич.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imen1bm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857232"/>
            <a:ext cx="1500198" cy="24103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990033"/>
                </a:solidFill>
              </a:rPr>
              <a:t/>
            </a:r>
            <a:br>
              <a:rPr lang="ru-RU" sz="2800" b="1" dirty="0" smtClean="0">
                <a:solidFill>
                  <a:srgbClr val="990033"/>
                </a:solidFill>
              </a:rPr>
            </a:br>
            <a:r>
              <a:rPr lang="ru-RU" sz="2800" b="1" dirty="0" smtClean="0">
                <a:solidFill>
                  <a:srgbClr val="990033"/>
                </a:solidFill>
              </a:rPr>
              <a:t/>
            </a:r>
            <a:br>
              <a:rPr lang="ru-RU" sz="2800" b="1" dirty="0" smtClean="0">
                <a:solidFill>
                  <a:srgbClr val="990033"/>
                </a:solidFill>
              </a:rPr>
            </a:br>
            <a:r>
              <a:rPr lang="ru-RU" sz="2800" b="1" dirty="0" smtClean="0">
                <a:solidFill>
                  <a:srgbClr val="990033"/>
                </a:solidFill>
              </a:rPr>
              <a:t/>
            </a:r>
            <a:br>
              <a:rPr lang="ru-RU" sz="2800" b="1" dirty="0" smtClean="0">
                <a:solidFill>
                  <a:srgbClr val="990033"/>
                </a:solidFill>
              </a:rPr>
            </a:br>
            <a:r>
              <a:rPr lang="ru-RU" sz="2800" b="1" dirty="0" smtClean="0">
                <a:solidFill>
                  <a:srgbClr val="990033"/>
                </a:solidFill>
              </a:rPr>
              <a:t/>
            </a:r>
            <a:br>
              <a:rPr lang="ru-RU" sz="2800" b="1" dirty="0" smtClean="0">
                <a:solidFill>
                  <a:srgbClr val="990033"/>
                </a:solidFill>
              </a:rPr>
            </a:br>
            <a:r>
              <a:rPr lang="ru-RU" sz="2800" b="1" dirty="0" smtClean="0">
                <a:solidFill>
                  <a:srgbClr val="990033"/>
                </a:solidFill>
              </a:rPr>
              <a:t>Глава  </a:t>
            </a:r>
            <a:r>
              <a:rPr lang="en-US" sz="2800" b="1" dirty="0" smtClean="0">
                <a:solidFill>
                  <a:srgbClr val="990033"/>
                </a:solidFill>
              </a:rPr>
              <a:t>III</a:t>
            </a:r>
            <a:r>
              <a:rPr lang="ru-RU" sz="2800" b="1" dirty="0" smtClean="0">
                <a:solidFill>
                  <a:srgbClr val="990033"/>
                </a:solidFill>
              </a:rPr>
              <a:t>. Участие церкви в событиях ВОВ. </a:t>
            </a:r>
            <a:br>
              <a:rPr lang="ru-RU" sz="2800" b="1" dirty="0" smtClean="0">
                <a:solidFill>
                  <a:srgbClr val="990033"/>
                </a:solidFill>
              </a:rPr>
            </a:br>
            <a:r>
              <a:rPr lang="ru-RU" sz="2800" b="1" dirty="0" smtClean="0">
                <a:solidFill>
                  <a:srgbClr val="990033"/>
                </a:solidFill>
              </a:rPr>
              <a:t>3.1. Священники в рядах Красной Армии.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725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857232"/>
            <a:ext cx="1603068" cy="2428892"/>
          </a:xfrm>
          <a:prstGeom prst="rect">
            <a:avLst/>
          </a:prstGeom>
        </p:spPr>
      </p:pic>
      <p:pic>
        <p:nvPicPr>
          <p:cNvPr id="8" name="Рисунок 7" descr="1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857232"/>
            <a:ext cx="1619261" cy="2428892"/>
          </a:xfrm>
          <a:prstGeom prst="rect">
            <a:avLst/>
          </a:prstGeom>
        </p:spPr>
      </p:pic>
      <p:pic>
        <p:nvPicPr>
          <p:cNvPr id="9" name="Рисунок 8" descr="14_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857232"/>
            <a:ext cx="1643074" cy="2404862"/>
          </a:xfrm>
          <a:prstGeom prst="rect">
            <a:avLst/>
          </a:prstGeom>
        </p:spPr>
      </p:pic>
      <p:pic>
        <p:nvPicPr>
          <p:cNvPr id="10" name="Рисунок 9" descr="samui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3786190"/>
            <a:ext cx="1690699" cy="2536050"/>
          </a:xfrm>
          <a:prstGeom prst="rect">
            <a:avLst/>
          </a:prstGeom>
        </p:spPr>
      </p:pic>
      <p:pic>
        <p:nvPicPr>
          <p:cNvPr id="11" name="Рисунок 10" descr="Pro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4" y="3786190"/>
            <a:ext cx="1643074" cy="2470088"/>
          </a:xfrm>
          <a:prstGeom prst="rect">
            <a:avLst/>
          </a:prstGeom>
        </p:spPr>
      </p:pic>
      <p:pic>
        <p:nvPicPr>
          <p:cNvPr id="12" name="Рисунок 11" descr="nikolas-580x39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3786190"/>
            <a:ext cx="3714776" cy="24978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0034" y="335756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Пимен (Извеков), Кирилл Павлов, Валентин Бирюков, Маркиан Пасторов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2910" y="6286520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Монах Самуил, Николай Колосов и Николай Попович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990033"/>
                </a:solidFill>
              </a:rPr>
              <a:t>Имели многочисленные награды</a:t>
            </a:r>
            <a:endParaRPr lang="ru-RU" sz="3200" b="1" dirty="0">
              <a:solidFill>
                <a:srgbClr val="990033"/>
              </a:solidFill>
            </a:endParaRPr>
          </a:p>
        </p:txBody>
      </p:sp>
      <p:pic>
        <p:nvPicPr>
          <p:cNvPr id="4" name="Содержимое 3" descr="http://www.pravmir.ru/wp-content/uploads/2012/05/voronov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34290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8d710ec8fd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1000108"/>
            <a:ext cx="1428760" cy="2203744"/>
          </a:xfrm>
          <a:prstGeom prst="rect">
            <a:avLst/>
          </a:prstGeom>
        </p:spPr>
      </p:pic>
      <p:pic>
        <p:nvPicPr>
          <p:cNvPr id="6" name="Рисунок 5" descr="mihej-580x5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3714752"/>
            <a:ext cx="2214546" cy="2357454"/>
          </a:xfrm>
          <a:prstGeom prst="rect">
            <a:avLst/>
          </a:prstGeom>
        </p:spPr>
      </p:pic>
      <p:pic>
        <p:nvPicPr>
          <p:cNvPr id="7" name="Рисунок 6" descr="kaleda-580x3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14752"/>
            <a:ext cx="3643338" cy="2418422"/>
          </a:xfrm>
          <a:prstGeom prst="rect">
            <a:avLst/>
          </a:prstGeom>
        </p:spPr>
      </p:pic>
      <p:pic>
        <p:nvPicPr>
          <p:cNvPr id="8" name="Рисунок 7" descr="IMG_59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1000108"/>
            <a:ext cx="1500198" cy="2250297"/>
          </a:xfrm>
          <a:prstGeom prst="rect">
            <a:avLst/>
          </a:prstGeom>
        </p:spPr>
      </p:pic>
      <p:pic>
        <p:nvPicPr>
          <p:cNvPr id="9" name="Рисунок 8" descr="P10100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89509" y="1000108"/>
            <a:ext cx="1554491" cy="2286016"/>
          </a:xfrm>
          <a:prstGeom prst="rect">
            <a:avLst/>
          </a:prstGeom>
        </p:spPr>
      </p:pic>
      <p:pic>
        <p:nvPicPr>
          <p:cNvPr id="10" name="Рисунок 9" descr="1231-580x43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4744" y="3714752"/>
            <a:ext cx="3143272" cy="23791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2861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Алипий (Воронов), Нифонт (Глазов), Василий Брылёв, Борис Крамаренко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2150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Глеб Каледа, Алексий Осипов и Михей (Хархаров)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1004</TotalTime>
  <Words>922</Words>
  <Application>Microsoft Office PowerPoint</Application>
  <PresentationFormat>Экран (4:3)</PresentationFormat>
  <Paragraphs>92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Calibri</vt:lpstr>
      <vt:lpstr>Constantia</vt:lpstr>
      <vt:lpstr>Wingdings 2</vt:lpstr>
      <vt:lpstr>Бумажная</vt:lpstr>
      <vt:lpstr>Роль русской православной церкви  в событиях Великой Отечественной войны  (1941-1945)</vt:lpstr>
      <vt:lpstr>Содержание</vt:lpstr>
      <vt:lpstr>Актуальность темы</vt:lpstr>
      <vt:lpstr>Цель и задачи</vt:lpstr>
      <vt:lpstr>Практическая значимость работы</vt:lpstr>
      <vt:lpstr>Глава I. РПЦ накануне ВОВ</vt:lpstr>
      <vt:lpstr>  Глава II. Призыв церкви к народу о защите Отечества. </vt:lpstr>
      <vt:lpstr>    Глава  III. Участие церкви в событиях ВОВ.  3.1. Священники в рядах Красной Армии. </vt:lpstr>
      <vt:lpstr>Имели многочисленные награды</vt:lpstr>
      <vt:lpstr>Подвиг женщин-христианок</vt:lpstr>
      <vt:lpstr>Александр Вишняков и Лука Войно-Ясенецкий</vt:lpstr>
      <vt:lpstr>3.2.Участие церкви в партизанском движении. Партизаны-разведчики</vt:lpstr>
      <vt:lpstr>Призывали к борьбе, прятали партизан, спасали и защищали мирных жителей</vt:lpstr>
      <vt:lpstr>Совмещали разведку, материальную помощь и спасение людей</vt:lpstr>
      <vt:lpstr>Пострадали от рук врага за помощь партизанам</vt:lpstr>
      <vt:lpstr>3.3. Крестный путь Псковской и Любекской Православной миссий</vt:lpstr>
      <vt:lpstr>3.4. Пожертвования. Оказание помощи Красной Армии.</vt:lpstr>
      <vt:lpstr>3.5. Молитвенный подвиг РПЦ </vt:lpstr>
      <vt:lpstr>3.6. Нижегородские священнослужители в годы ВОВ</vt:lpstr>
      <vt:lpstr>Глава IV. Влияние церкви на русский народ и советское государство . 4.1. Взаимоотношения с немецкими властями </vt:lpstr>
      <vt:lpstr> 4.2.Обращение советского народа к православию. Чудеса и знамения </vt:lpstr>
      <vt:lpstr>4.3.Советское руководство и церковь</vt:lpstr>
      <vt:lpstr>Заключение</vt:lpstr>
      <vt:lpstr>Презентация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православная церковь в Великой Отечественной войне  (1941-1945)</dc:title>
  <dc:creator>User</dc:creator>
  <cp:lastModifiedBy>Stud-1</cp:lastModifiedBy>
  <cp:revision>143</cp:revision>
  <dcterms:created xsi:type="dcterms:W3CDTF">2014-02-16T10:41:29Z</dcterms:created>
  <dcterms:modified xsi:type="dcterms:W3CDTF">2019-11-12T08:20:46Z</dcterms:modified>
</cp:coreProperties>
</file>