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4" r:id="rId10"/>
    <p:sldId id="263" r:id="rId11"/>
    <p:sldId id="265" r:id="rId12"/>
    <p:sldId id="269" r:id="rId13"/>
    <p:sldId id="273" r:id="rId14"/>
    <p:sldId id="274" r:id="rId15"/>
    <p:sldId id="277" r:id="rId16"/>
    <p:sldId id="270" r:id="rId17"/>
    <p:sldId id="272" r:id="rId18"/>
    <p:sldId id="271" r:id="rId19"/>
    <p:sldId id="266" r:id="rId20"/>
    <p:sldId id="267" r:id="rId21"/>
    <p:sldId id="268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6600"/>
    <a:srgbClr val="FF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Знают</a:t>
            </a:r>
            <a:r>
              <a:rPr lang="ru-RU" sz="2000" b="1" baseline="0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ли учащиеся почему</a:t>
            </a:r>
          </a:p>
          <a:p>
            <a:pPr>
              <a:defRPr/>
            </a:pPr>
            <a:r>
              <a:rPr lang="ru-RU" sz="2000" b="1" baseline="0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Илья Муромец – СВЯТОЙ ПРАВЕДНЫЙ ВОИН?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4"/>
          <c:dPt>
            <c:idx val="0"/>
            <c:bubble3D val="0"/>
            <c:explosion val="6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8575">
                <a:bevelT/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</c:dPt>
          <c:dPt>
            <c:idx val="1"/>
            <c:bubble3D val="0"/>
            <c:explosion val="6"/>
            <c:spPr>
              <a:solidFill>
                <a:srgbClr val="006600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8575">
                <a:bevelT/>
                <a:contourClr>
                  <a:schemeClr val="bg2">
                    <a:lumMod val="25000"/>
                  </a:schemeClr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38168349281836"/>
          <c:y val="0.92160050865325083"/>
          <c:w val="0.26341361067000174"/>
          <c:h val="6.0388628101673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C00000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Хотели бы учащиеся</a:t>
            </a:r>
            <a:r>
              <a:rPr lang="ru-RU" sz="2000" b="1" baseline="0" dirty="0" smtClean="0">
                <a:solidFill>
                  <a:srgbClr val="C00000"/>
                </a:solidFill>
                <a:latin typeface="Candara" panose="020E0502030303020204" pitchFamily="34" charset="0"/>
              </a:rPr>
              <a:t> узнать об                       Илье Муромце?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 ли учащиеся почему Илья Муромц - святой праведный воин?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4"/>
          <c:dPt>
            <c:idx val="0"/>
            <c:bubble3D val="0"/>
            <c:explosion val="6"/>
            <c:spPr>
              <a:solidFill>
                <a:srgbClr val="006600"/>
              </a:solidFill>
              <a:ln w="28575">
                <a:solidFill>
                  <a:schemeClr val="bg2">
                    <a:lumMod val="25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8575">
                <a:bevelT/>
                <a:contourClr>
                  <a:schemeClr val="bg2">
                    <a:lumMod val="25000"/>
                  </a:schemeClr>
                </a:contourClr>
              </a:sp3d>
            </c:spPr>
          </c:dPt>
          <c:cat>
            <c:strRef>
              <c:f>Лист1!$A$2</c:f>
              <c:strCache>
                <c:ptCount val="1"/>
                <c:pt idx="0">
                  <c:v>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38168349281836"/>
          <c:y val="0.92160050865325083"/>
          <c:w val="0.26341361067000174"/>
          <c:h val="6.0388628101673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C00000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0.57267</cdr:x>
      <cdr:y>0.39028</cdr:y>
    </cdr:from>
    <cdr:to>
      <cdr:x>0.74921</cdr:x>
      <cdr:y>0.52906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40831" y="1651208"/>
          <a:ext cx="1029903" cy="587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Candara" panose="020E0502030303020204" pitchFamily="34" charset="0"/>
            </a:rPr>
            <a:t>14 чел</a:t>
          </a:r>
          <a:endParaRPr lang="ru-RU" sz="2400" b="1" dirty="0">
            <a:solidFill>
              <a:schemeClr val="tx1"/>
            </a:solidFill>
            <a:latin typeface="Candara" panose="020E0502030303020204" pitchFamily="34" charset="0"/>
          </a:endParaRPr>
        </a:p>
      </cdr:txBody>
    </cdr:sp>
  </cdr:relSizeAnchor>
  <cdr:relSizeAnchor xmlns:cdr="http://schemas.openxmlformats.org/drawingml/2006/chartDrawing">
    <cdr:from>
      <cdr:x>0.28779</cdr:x>
      <cdr:y>0.47674</cdr:y>
    </cdr:from>
    <cdr:to>
      <cdr:x>0.49898</cdr:x>
      <cdr:y>0.65874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8902" y="2016969"/>
          <a:ext cx="1232034" cy="77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Candara" panose="020E0502030303020204" pitchFamily="34" charset="0"/>
            </a:rPr>
            <a:t>12 чел</a:t>
          </a:r>
          <a:endParaRPr lang="ru-RU" sz="2400" b="1" dirty="0">
            <a:latin typeface="Candara" panose="020E0502030303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0.40438</cdr:x>
      <cdr:y>0.40393</cdr:y>
    </cdr:from>
    <cdr:to>
      <cdr:x>0.58092</cdr:x>
      <cdr:y>0.54271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9052" y="1708940"/>
          <a:ext cx="1029894" cy="587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Candara" panose="020E0502030303020204" pitchFamily="34" charset="0"/>
            </a:rPr>
            <a:t>26 чел</a:t>
          </a:r>
          <a:endParaRPr lang="ru-RU" sz="2400" b="1" dirty="0">
            <a:solidFill>
              <a:schemeClr val="tx1"/>
            </a:solidFill>
            <a:latin typeface="Candara" panose="020E0502030303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F442-9293-4C9A-BD43-001360FD20E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32BA7-A038-4746-875A-6B0420F3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2BA7-A038-4746-875A-6B0420F3666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5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06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7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97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3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2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8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9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5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2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0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7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4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3DD2-23A4-4B79-B0C1-6B6AF1AC4EAB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A8257C-0BA9-4795-97AB-FDAA0DF6F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5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b1.culture.ru/c/63229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b1.culture.ru/c/6323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s://b1.culture.ru/c/6323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1.culture.ru/c/632303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b1.culture.ru/c/632304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s://b1.culture.ru/c/6323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1.culture.ru/c/632313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b1.culture.ru/c/632314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5e/0004be4d-f78609ea/hello_html_m40b435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0" y="2017683"/>
            <a:ext cx="7005896" cy="46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82379"/>
            <a:ext cx="9100281" cy="193530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«Святой праведный воин -  Илья Муромец»</a:t>
            </a:r>
            <a:endParaRPr lang="ru-RU" sz="6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64842" y="2998005"/>
            <a:ext cx="2624223" cy="287913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Выполнила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ученица 4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«В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» класса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r>
              <a:rPr lang="ru-RU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Багаева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Елизавета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Руководитель: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Вишневецкая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С.А.</a:t>
            </a:r>
          </a:p>
        </p:txBody>
      </p:sp>
    </p:spTree>
    <p:extLst>
      <p:ext uri="{BB962C8B-B14F-4D97-AF65-F5344CB8AC3E}">
        <p14:creationId xmlns:p14="http://schemas.microsoft.com/office/powerpoint/2010/main" val="35949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0785" y="857797"/>
            <a:ext cx="8401215" cy="57643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Согласно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общепринятой версии, Илья Муромец родился в деревне </a:t>
            </a: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Карачарово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, неподалёку от Мурома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Владимирской области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. Илья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является сыном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крестьянина Ивана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Тимофеевича. 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Некоторые историки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XIX века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высказывали предположение,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что его малой родиной мог быть Карачев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Брянской области и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расположенный не так далеко от него город </a:t>
            </a: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Моровийск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Черниговской области.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Данное заключение основывается на возможности слияния в народном эпосе образа Ильи Муромца с преподобным Илией Печерским, а также том, что в первых упоминаниях о богатыре на территории южной Руси, его называли не Муромцем, а </a:t>
            </a: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Моровлином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Муравлениным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Стоит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отметить, что первое летописное упоминание </a:t>
            </a: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Моровийска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 относится к XII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веку,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Муром же в летописи упомянут под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862 годом.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Кроме того, обсуждая это предположение, А. И. Соболевский отмечает, что Муром был известен в Киеве под искажённым названием Моров, что могло привести к упоминанию Ильи Муромца как «</a:t>
            </a: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Моровца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» в южнорусском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фольклоре.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8194" name="Picture 2" descr="https://forteacher.minemshop.ru/images/books_covers/1012022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3" y="857797"/>
            <a:ext cx="3569402" cy="50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383" y="-69621"/>
            <a:ext cx="11848698" cy="858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Историческая биография Ильи Муромца</a:t>
            </a:r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9884" y="84383"/>
            <a:ext cx="11848698" cy="858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Наиболее известные былины с участием Ильи Муромца</a:t>
            </a:r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Рисунок 4" descr="Илья Муромец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1" y="667263"/>
            <a:ext cx="5420496" cy="29079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853880" y="568411"/>
            <a:ext cx="5254701" cy="282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«Илья Муромец и Соловей разбойник»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Самый </a:t>
            </a: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короткий путь от </a:t>
            </a:r>
            <a:r>
              <a:rPr lang="ru-RU" sz="16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Муровийска</a:t>
            </a: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 в Киев идет через опасный лес. Там, возле могучего дуба, жило огромное чудище, которое своим свистом убивало каждого спутника. Это чудище называли Соловей Разбойник.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Былины </a:t>
            </a: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рассказывали: Илья Муромец заехал в лес и громко вызвал чудище на ратный бой. Соловей засвистел так, что конь под богатырем присел. Но Илья не испугался. Бой между ними был коротким. Илья с легкостью победил Соловья Разбойника, связал и повез его в Киев в подарок князю.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38551" y="3665838"/>
            <a:ext cx="5370031" cy="273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«Илья Муромец и Идолище» </a:t>
            </a:r>
            <a:endParaRPr lang="ru-RU" sz="16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Несметное </a:t>
            </a: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войско татар под предводительством Идолища осаждает Киев. Идолище является к самому князю Владимиру, и тот, зная, что никого из богатырей нет поблизости, пугается и приглашает его к себе на пир</a:t>
            </a: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</a:t>
            </a: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Илья Муромец приходит туда </a:t>
            </a: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под </a:t>
            </a: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видом старца. </a:t>
            </a: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Он насмехается над Идолищем, который </a:t>
            </a: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хватается за нож и бросает его в богатыря, но тот ловит его на лету и срубает Идолищу </a:t>
            </a: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голову </a:t>
            </a: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и затем перебивает </a:t>
            </a: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всех </a:t>
            </a:r>
            <a:r>
              <a:rPr lang="ru-RU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татар в Киеве и избавляет от плена князя Владимира</a:t>
            </a: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https://audiobaby.net/img/audioskazki/ilja-muromec-i-idolish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1" y="3665838"/>
            <a:ext cx="5420497" cy="31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383" y="-69621"/>
            <a:ext cx="11848698" cy="858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Candara" panose="020E0502030303020204" pitchFamily="34" charset="0"/>
              </a:rPr>
              <a:t>Кем в действительности был Илья Муромец?</a:t>
            </a:r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3278659" y="544976"/>
            <a:ext cx="8821902" cy="3631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Если предположить, что Илья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Муромец существовал в реальной жизни, почему он неожиданно оставил ратную жизнь и ушел в монастырь? Какие причины заставили богатыря никогда больше не брать в руки меч? </a:t>
            </a:r>
            <a:endParaRPr lang="ru-RU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Долгое время доказательствами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существования Ильи Муромца были только догадки. Летописи и другие исторические документы ни одним словом не упоминают о существовании легендарного богатыря. Оказывается, в 1718 году страшный пожар уничтожил все оригиналы книг </a:t>
            </a:r>
            <a:r>
              <a:rPr lang="ru-RU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Киево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— Печерской лавры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Единственное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упоминание об Илье Муромце сохранилось в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случайно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уцелевших записях монаха Киево-Печерского монастыря Анастасия </a:t>
            </a:r>
            <a:r>
              <a:rPr lang="ru-RU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Кальнофойского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. Они датированы XYII веком. И это первое достоверное упоминание о святом Илье Печерском. МОНАХ ЗАПИСАЛ: «В НАРОДЕ ЭТОГО СВЯТОГО СЧИТАЛИ БОГАТЫРЕМ И ВЕЛИКИМ ВОИНОМ, ОДНИМ СЛОВОМ ХРАБРЕЦОМ».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1382" y="3957277"/>
            <a:ext cx="11848699" cy="27483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В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XII веке Киевскую Русь разрывают междоусобицы. А с южных границ государству угрожает новый страшный враг — половцы. Это были невысокие ростом, желтокожие и очень жестокие кочевники. Они не строили городов и поселков, не вели хозяйство, а только убивали, грабили и угоняли пленных в рабство.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   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Обескровленная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Русь была для них легкой добычей. Полчища половцев захватывают города и земли и быстро приближаются к Киеву. В этот угрожающий момент Киевский князь приглашает в город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богатырей.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Кем в действительности были богатыри? Согласно народных представлений это были очень сильные мужчины, которые ездили на огромных лошадях и в руках держали тяжелое оружие, которое не в силах был поднять обычный смертный.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После нападения половцев в Киев начали съезжаться десятки таких богатырей. Среди них был и скромно одетый крестьянин очень мощного телосложения по имени Илья Муромец.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endParaRPr lang="ru-RU" dirty="0"/>
          </a:p>
        </p:txBody>
      </p:sp>
      <p:pic>
        <p:nvPicPr>
          <p:cNvPr id="1035" name="Picture 11" descr="https://pravzhizn.ru/upload/iblock/e35/i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3" y="544976"/>
            <a:ext cx="2955326" cy="33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6046573" y="131804"/>
            <a:ext cx="6023509" cy="386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</a:p>
        </p:txBody>
      </p:sp>
      <p:pic>
        <p:nvPicPr>
          <p:cNvPr id="9" name="Picture 5" descr="https://willcomfort.ru/wp-content/uploads/2019/12/18-ilya-muromec-kto-on-tak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49" y="65903"/>
            <a:ext cx="8756821" cy="406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54226" y="4131277"/>
            <a:ext cx="11715855" cy="2796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Но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на самом деле Илья Муромец не мог встретиться во времени с князем Владимиром, т.к. жил на сто лет позже него. 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Былины сдвинули во времени людей из двух эпох. В этом нет ничего странного. Ведь народные рассказы из поколения в поколение дополнялись новыми подробностями и персонажами. В былинах они часто перемешивались и свои героические поступки совершали вместе. 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Три легендарных былинных богатыря: Илья Муромец, Добрыня Никитич и Алеша Попович никогда не могли встретиться друг с другом в реальном времени ибо их разделяет три столетия. Богатырь Добрыня Никитич жил в X веке и на самом деле был дядей князя Владимира Великого. Богатырь Алеша Попович дрался с чудищем — змеем в XI веке, а Илья Муромец защищал Русь в XII веке. Но кому из князей служил Илья?</a:t>
            </a: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954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5577016" y="148281"/>
            <a:ext cx="6517779" cy="6623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sz="2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 </a:t>
            </a:r>
            <a:r>
              <a:rPr lang="ru-RU" sz="2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военных походах прошло десять лет. Илья стал прославленным богатырем, о котором начали слагать легенды. Тем временем сам он не торопился исполнять обещание, которое дал своим исцелителям. Он не готов был уйти от мирской жизни в монастырь и считал, что впереди у него еще много ратных подвигов. Но воевать ему оставалось недолго.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В 1185 году сын Святослава князь Игорь собирает свою дружину в поход на половцев. Семь тысяч русских воинов, возглавляемых Игорем, идут просто в сердце половецкой земли. Тогда они еще не знали, что этот поход закончится для них поражением, самым жестоким в истории Киевской Руси.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Кочевников было столько, что пыль из-под копыт закрыла землю. Силы были неравными.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На Илью нападают сразу несколько кочевников. Тяжелый удар сбрасывает его с лошади. Половец заносит кривой ятаган над головой богатыря. Еще мгновение и все… И тут на Илью как бы снисходит прозрение. Только теперь, перед лицом смерти он вспомнил свое обещание искупить старый отцовский грех служением Богу. Илья Муромец мысленно просит старцев, исцеливших его, о помощи в последний раз. Если он выживет в этом бою, то больше никогда не возьмет в руки оружие. Илья Муромец в этой битве с половцами получил очень тяжелые ранения. И это стало причиной его отхода от ратных дел.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Илья уже не помнил, как верный конь вынес своего всадника с поля боя. А когда сознание вернулось ему, первое, что увидел Илья, были православные кресты на церкви Киево-Печерского монастыря.</a:t>
            </a:r>
          </a:p>
        </p:txBody>
      </p:sp>
      <p:pic>
        <p:nvPicPr>
          <p:cNvPr id="4" name="Picture 2" descr="http://static.ozone.ru/multimedia/1013365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9" y="148281"/>
            <a:ext cx="4728518" cy="63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1;p32"/>
          <p:cNvSpPr txBox="1">
            <a:spLocks noGrp="1"/>
          </p:cNvSpPr>
          <p:nvPr/>
        </p:nvSpPr>
        <p:spPr>
          <a:xfrm>
            <a:off x="1927653" y="-82378"/>
            <a:ext cx="11409406" cy="93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ru-RU" sz="4800" b="1" dirty="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rPr>
              <a:t>Благословение Ильи Муромца</a:t>
            </a:r>
            <a:endParaRPr sz="4800" b="1" dirty="0">
              <a:solidFill>
                <a:srgbClr val="C00000"/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pic>
        <p:nvPicPr>
          <p:cNvPr id="5" name="Google Shape;272;p32"/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821" y="836140"/>
            <a:ext cx="8501448" cy="5833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59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лья Муромец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3" y="856736"/>
            <a:ext cx="4474579" cy="31880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44600" y="691978"/>
            <a:ext cx="7349800" cy="6166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К стенам Киево-Печерской Лавры на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лошади приехал израненный мужчина лет сорока. Возле стен монастыря он расседлал и отпустил коня, а затем снял с себя доспехи. В Лавре богатыря принял </a:t>
            </a:r>
            <a:r>
              <a:rPr lang="ru-RU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иегумен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Василий который надеялся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, что Илья Муромец поможет монахам защищать Лавру от частых набегов. Поэтому </a:t>
            </a:r>
            <a:r>
              <a:rPr lang="ru-RU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иегумен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разрешает Илье взять с собой в келью меч.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 Но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Муромец сразу говорит монахам, что больше он никогда не возьмет в руки меч, никогда и никого не станет убивать, а будет исполнять обет, который когда-то дал святым старцам.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ОН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ПРИНЯЛ ПОСТРИГ В ЧЕСТЬ ПРОРОКА ИЛЬИ. В КЕЛЬЕ ВЕЛ АСКЕТИЧЕСКИЙ ОБРАЗ ЖИЗНИ И НИ С КЕМ НЕ ОБЩАЛСЯ.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В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рукописи XYII века были найдены воспоминания о необычайном смирении бывшего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богатыря. За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время пребывания в монастыре к нему пришел дар предвидения и исцеления. Но довелось ли Илье умереть в мире и молитве? Летописные источники утверждают, что нет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В 1203 году в Киев ворвались полчища князя Рюрика Ростиславовича. Для того, чтобы изгнать из города своего племянника, князь привел с собой жадных к грабежам и разбою половцев, а после осады отдал им Киев на растерзание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Половцы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сожгли Подол, ограбили Софию Киевскую и Десятинную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церковь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и уничтожили всех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монахов, священников и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м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ирное население.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А потом подошли к воротам Киево-Печерской Лавры.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1383" y="-69621"/>
            <a:ext cx="11848698" cy="858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Как Илья Муромец стал Монахом</a:t>
            </a:r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Рисунок 7" descr="iliya muromets - Илья Муромец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3" y="4112244"/>
            <a:ext cx="4474579" cy="2659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2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лья Муромец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" y="65902"/>
            <a:ext cx="5801703" cy="66726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30097" y="313038"/>
            <a:ext cx="6161903" cy="5420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К бою с ними встали все, кто был в монастыре. Единственный, кто не вышел со всеми, был инок Илья который дал обет никогда не брать в руки оружие. Муромец выходит с кельи, готовый склонить голову перед мечом половца. Но неожиданно он видит </a:t>
            </a:r>
            <a:r>
              <a:rPr lang="ru-RU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иегумена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Василия, который в руках держит икону. С ней он медленно идет через поле битвы навстречу врагу. А потом Илья увидел, как </a:t>
            </a:r>
            <a:r>
              <a:rPr lang="ru-RU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иегумен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упал, а разбитая икона стала красной от крови. И тогда </a:t>
            </a:r>
            <a:r>
              <a:rPr lang="ru-RU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иегумен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Илья в последний раз нарушает обещание. Он поднимает меч чтобы, как когда-то, одним ударом снести головы врагам но неожиданно чувствует сильнейшую слабость в ногах. Он не может сделать ни одного шага. Окруженный врагами, Муромец собрал последние силы, но стать на ноги он уже не смог, а только почувствовал, как его ударило вражеское копье.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В тот день все монахи Киево-Печерской Лавры приняли мученическую смерть. Среди них был и инок Илья.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8395" y="3803906"/>
            <a:ext cx="11897702" cy="2738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0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лья Муромец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1" y="703395"/>
            <a:ext cx="5915806" cy="4538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383" y="-69621"/>
            <a:ext cx="11848698" cy="858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3302" y="-69620"/>
            <a:ext cx="11848698" cy="7368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Исследования учёных</a:t>
            </a:r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6832" y="558003"/>
            <a:ext cx="5093457" cy="6347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В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1990 году группа киевских ученых получила беспрецедентную возможность. Им поручили исследовать святые Киево-Печерские мощи. Эти тела хранились нетленными на протяжении почти тысячи лет в пещерах Лавры. Люди, которые приходят в эти пещеры, убеждены, что эти мощи обладают бесценным даром исцеления. Но кем они были в реальной жизни и откуда получили такую силу?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Специалисты посетили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ближние пещеры Лавры и там провели полную экспертизу пятидесяти четырех тел. Среди них были исследованы и мощи преподобного Ильи Муромца. Результаты несказанно удивили и просто поразили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 «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ЭТО БЫЛ ВЫСОКИЙ СИЛЬНЫЙ МУЖЧИНА, КОТОРЫЙ УМЕР В ВОЗРАСТЕ 45 — 55 ЛЕТ. ОН БЫЛ ВЫСОТОЙ ОДИН МЕТР СЕМЬДЕСЯТ СЕМЬ САНТИМЕТРОВ.»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2551" y="3762632"/>
            <a:ext cx="11787738" cy="2942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4615" y="638929"/>
            <a:ext cx="5911783" cy="28031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Илью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Муромца не раз изображали и художники, и иллюстраторы: Николай Рерих и Василий Верещагин, Константин Васильев и Николай Кочергин. Главное во всех образах — недюжинная сила русского богатыря. </a:t>
            </a:r>
            <a:endParaRPr lang="ru-RU" sz="19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Наиболее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часто к былинному сюжету обращался Виктор Васнецов. Илья на картине «Богатыри» — образ собирательный. Во время работы над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полотном,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прообразами становились то крестьянин Владимирской губернии Иван Петров, то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кузнец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, то извозчик, которого художник случайно встретил в Москве и уговорил позировать.</a:t>
            </a:r>
            <a:endParaRPr lang="ru-RU" sz="19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1383" y="-69621"/>
            <a:ext cx="11848698" cy="858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Candara" panose="020E0502030303020204" pitchFamily="34" charset="0"/>
              </a:rPr>
              <a:t>На картинах русских художников</a:t>
            </a:r>
          </a:p>
        </p:txBody>
      </p:sp>
      <p:pic>
        <p:nvPicPr>
          <p:cNvPr id="6" name="Рисунок 5" descr="Богатырь силы и духа. Галерея 5. На картинах русских художник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3" y="789272"/>
            <a:ext cx="6003290" cy="366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огатырь силы и духа. Галерея 5. На картинах русских художников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96" y="3266312"/>
            <a:ext cx="6309360" cy="34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21383" y="4458483"/>
            <a:ext cx="5605713" cy="23995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Картина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Васнецова «Витязь на распутье» появилась под впечатлением былины «Илья Муромец и разбойники», над образом художник работал на протяжении десяти лет и написал два полотна: в 1877 и в 1882 году. Изначально богатырь был повернут лицом к зрителю, в окончательном варианте мы видим уже лишь понурые плечи и опущенную голову богатыря, в размышлениях взирающего на камень.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1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677" y="85266"/>
            <a:ext cx="5681577" cy="560173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ndara" panose="020E0502030303020204" pitchFamily="34" charset="0"/>
              </a:rPr>
              <a:t>Цель моего исследования</a:t>
            </a:r>
            <a:r>
              <a:rPr lang="ru-RU" sz="36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677" y="710317"/>
            <a:ext cx="5623913" cy="86929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Узнать Илья Муромец былинный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герой или реальная историческая личность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?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2050" name="Picture 2" descr="https://i.pinimg.com/736x/a1/4c/de/a14cdeee13b65713bfe8e54f8a2eec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99" y="946783"/>
            <a:ext cx="3886693" cy="45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9750" y="2132760"/>
            <a:ext cx="6063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Изучить биографию Ильи Муромца, его происхождение.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Изучить былины, главным героем которых является Илья Муромец.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Изучить информацию о том, как Илья Муромец стал монахом.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Провести опрос учащихся.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Сделать вывод о реальности существования Ильи Муромца.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28677" y="1545900"/>
            <a:ext cx="5681577" cy="560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Candara" panose="020E0502030303020204" pitchFamily="34" charset="0"/>
              </a:rPr>
              <a:t>Задачи проекта: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28677" y="5061049"/>
            <a:ext cx="5681577" cy="560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Candara" panose="020E0502030303020204" pitchFamily="34" charset="0"/>
              </a:rPr>
              <a:t>Моя гипотеза: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782" y="5687189"/>
            <a:ext cx="6148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предполагаю, что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Илья Муромец является реальным человеком - воином, сражавшемся за русскую землю и окончивший свои дни монахом.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383" y="-69621"/>
            <a:ext cx="11848698" cy="858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Памятники архитектуры</a:t>
            </a:r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Рисунок 4" descr="Богатырь силы и духа. Галерея 6. Бронзовые богатыр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6" y="616016"/>
            <a:ext cx="2722847" cy="37442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061384" y="667185"/>
            <a:ext cx="8969645" cy="28031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Хоть и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минули века с описанных народным эпосом событий, но образ былинного героя не теряет свою актуальность. В 1999 году на берегу Оки в городе Муроме установлен памятник Илье Муромцу. Известный скульптор Вячеслав Клыков 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соединил </a:t>
            </a:r>
            <a:r>
              <a:rPr lang="ru-RU" b="1" dirty="0">
                <a:solidFill>
                  <a:srgbClr val="C00000"/>
                </a:solidFill>
                <a:latin typeface="Candara" panose="020E0502030303020204" pitchFamily="34" charset="0"/>
              </a:rPr>
              <a:t>в бронзе образ богатыря и монаха. Под богатырской кольчугой — монашеское одеяние, в одной руке меч, а в другой — православный крест. </a:t>
            </a:r>
            <a:endParaRPr lang="ru-RU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endParaRPr lang="ru-RU" dirty="0"/>
          </a:p>
        </p:txBody>
      </p:sp>
      <p:pic>
        <p:nvPicPr>
          <p:cNvPr id="7" name="Рисунок 6" descr="Богатырь силы и духа. Галерея 6. Бронзовые богатыри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34" y="2463608"/>
            <a:ext cx="3368842" cy="417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Богатырь силы и духа. Галерея 6. Бронзовые богатыри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50" y="2463608"/>
            <a:ext cx="3452477" cy="41734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21384" y="5045881"/>
            <a:ext cx="4333414" cy="136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Памятники Илье Муромцу есть также во Владивостоке, Екатеринбурге, Ижевске.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99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383" y="-69621"/>
            <a:ext cx="11848698" cy="858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>
                <a:solidFill>
                  <a:srgbClr val="C00000"/>
                </a:solidFill>
                <a:latin typeface="Candara" panose="020E0502030303020204" pitchFamily="34" charset="0"/>
              </a:rPr>
              <a:t>В небесах, на земле и на море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04241" y="624966"/>
            <a:ext cx="10465840" cy="2570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	В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честь Ильи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Муромца называли корабли, самолеты, поезда, автомобиль и даже танк.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               В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1913 году первый серийный многомоторный бомбардировщик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,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получил это гордое имя за небывалую для того времени грузоподъемность. </a:t>
            </a:r>
            <a:endParaRPr lang="ru-RU" sz="19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Первая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в мире эскадра бомбардировщиков «Илья Муромец» принимала участие в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                           Первой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мировой войне.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Бронепоезд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«Илья Муромец» был подарен фронту в начале Великой Отечественной войны железнодорожниками Муромского узла.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1971 году бронепоезд стал военным памятником,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                      он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установлен в Муроме. </a:t>
            </a:r>
            <a:endParaRPr lang="ru-RU" sz="19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 Санкт-Петербурге в 2017 году построен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ледокол, названный в честь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богатыря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-                                «Илья </a:t>
            </a: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Муромец</a:t>
            </a: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».</a:t>
            </a:r>
            <a:endParaRPr lang="ru-RU" sz="19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endParaRPr lang="ru-RU" dirty="0"/>
          </a:p>
        </p:txBody>
      </p:sp>
      <p:pic>
        <p:nvPicPr>
          <p:cNvPr id="6" name="Рисунок 5" descr="Богатырь силы и духа. Галерея 7. В небесах, на земле и на море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3" y="2924433"/>
            <a:ext cx="4589514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Богатырь силы и духа. Галерея 7. В небесах, на земле и на море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74" y="2808574"/>
            <a:ext cx="4707461" cy="31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огатырь силы и духа. Галерея 7. В небесах, на земле и на море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00" y="4484148"/>
            <a:ext cx="4130619" cy="229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9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5480" y="258332"/>
            <a:ext cx="11848698" cy="858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Вывод</a:t>
            </a:r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0789" y="1178011"/>
            <a:ext cx="11154033" cy="337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9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sz="2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Изучив биографию Ильи Муромца как былинного героя - богатыря, исторические факты</a:t>
            </a:r>
            <a:r>
              <a:rPr lang="ru-RU" sz="22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 исследования ученых я пришла к заключению, что воин Илья Муромец и святой преподобный Илья Муромец это один и тот же человек. Он прожил свою недолгую и нелёгкую жизнь в вечной борьбе, сначала с детским недугом – параличом, затем с врагами нападающими на русскую землю. Уйдя в монастырь и приняв монашеский постриг Илья Муромец всё таки принял смерть от рук половцев, до конца защищая свою родину.   </a:t>
            </a:r>
            <a:endParaRPr lang="ru-RU" sz="22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sz="2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Илья Муромец служит примером нашему поколению.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2220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00958" y="167645"/>
            <a:ext cx="5681577" cy="70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Опрос учащихся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2487" y="954749"/>
            <a:ext cx="61164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Знаете ли Вы кто такой Илья Муромец?</a:t>
            </a:r>
            <a:endParaRPr lang="ru-RU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Знаете ли Вы былины, в которых главным героем является Илья Муромец?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Знаете ли Вы как прошло детство Ильи Муромца?</a:t>
            </a:r>
            <a:endParaRPr lang="ru-RU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Знаете ли Вы почему Илью Муромца называют святым праведным воином?</a:t>
            </a:r>
            <a:endParaRPr lang="ru-RU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Хотели бы Вы узнать об Илье Муромце больше информации?</a:t>
            </a:r>
            <a:endParaRPr lang="ru-RU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3076" name="Picture 4" descr="https://slide-share.ru/image/60439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28">
            <a:off x="820851" y="1783953"/>
            <a:ext cx="4310830" cy="453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97314"/>
              </p:ext>
            </p:extLst>
          </p:nvPr>
        </p:nvGraphicFramePr>
        <p:xfrm>
          <a:off x="138462" y="1611755"/>
          <a:ext cx="6743601" cy="423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400958" y="167644"/>
            <a:ext cx="5681577" cy="1208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Результаты опроса                      26 учащихся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9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226272"/>
              </p:ext>
            </p:extLst>
          </p:nvPr>
        </p:nvGraphicFramePr>
        <p:xfrm>
          <a:off x="6358224" y="1578543"/>
          <a:ext cx="5833776" cy="434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43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62" y="1338606"/>
            <a:ext cx="7440329" cy="5616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Полное былинное имя – Илья Муромец сын Иванович.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Является одним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из главных героев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древнерусского былинного эпоса, богатырь,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воплощающий общий народный идеал героя-воина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Считается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, что впервые Илья Муромец был упомянут в 1574 году в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письме старосты Орши Филона Чернобыльского, в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котором он писал о былинном богатыре «Илье </a:t>
            </a:r>
            <a:r>
              <a:rPr lang="ru-RU" sz="20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Муравленине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» как о защитнике русских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земель.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Илья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Муромец фигурирует в киевском цикле былин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:                         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«Илья Муромец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 Соловей - разбойник»,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«Илья Муромец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 Идолище Поганое»,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«Ссора Ильи Муромца с 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князем Владимиром»,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«Бой Ильи Муромца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Жидовином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», </a:t>
            </a:r>
            <a:r>
              <a:rPr lang="ru-RU" sz="20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«Святогор и </a:t>
            </a:r>
            <a:r>
              <a:rPr lang="ru-RU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Илья Муромец</a:t>
            </a:r>
            <a:r>
              <a:rPr lang="ru-RU" sz="20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» и другие.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 </a:t>
            </a:r>
            <a:endParaRPr lang="ru-RU" sz="20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По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данным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филолога С.А. </a:t>
            </a:r>
            <a:r>
              <a:rPr lang="ru-RU" sz="20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Азбелева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насчитывающего 53 сюжета героических былин, Илья Муромец является главным героем 15 из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них.</a:t>
            </a:r>
            <a:endParaRPr lang="ru-RU" sz="2000" b="1" u="sng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/>
            <a:endParaRPr lang="ru-RU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4098" name="Picture 2" descr="https://topwar.ru/uploads/posts/2019-06/1560667878_fragment-kartiny-v_m_vasnecova-tri-bogatyr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46" y="721894"/>
            <a:ext cx="3938331" cy="60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79646" y="-50370"/>
            <a:ext cx="11165305" cy="1935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Илья Муромец – былинный герой</a:t>
            </a:r>
            <a:endParaRPr lang="ru-RU" sz="5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6254" y="-50370"/>
            <a:ext cx="11848698" cy="1935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Былинная биография Ильи Муромца</a:t>
            </a:r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6146" name="Picture 2" descr="https://avatars.mds.yandex.net/get-pdb/1781474/8364376d-cb9f-4e1f-829b-83009ebbec07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46" y="704850"/>
            <a:ext cx="8257176" cy="41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784757" y="461318"/>
            <a:ext cx="4242011" cy="469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/>
              <a:t>	</a:t>
            </a:r>
            <a:r>
              <a:rPr lang="ru-RU" sz="6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</a:p>
          <a:p>
            <a:pPr marL="0" indent="0" algn="just">
              <a:buFont typeface="Wingdings 3" charset="2"/>
              <a:buNone/>
            </a:pPr>
            <a:endParaRPr lang="ru-RU" sz="6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 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38899" y="4801391"/>
            <a:ext cx="11854247" cy="2221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Отец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Ильи, который был заклятым язычником, в одной из битв разрубил на части православную икону. За это его род был проклят. Когда родился его сын Илья у него сразу после рождения отказали ноги.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Так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прошло 30 лет. На лавке возле окна сидел уже сильный мужчина. Он и теперь не мог встать. Но никто из его родных не знал, что Илья каждый день, упрямо сжав зубы, тренирует руки: поднимает тяжести и разгибает подковы. Когда Илье исполнилось тридцать три года, он был готов смириться с судьбой. Но всё изменилось в один день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6254" y="-50370"/>
            <a:ext cx="11848698" cy="1935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Исцеление Ильи Муромца</a:t>
            </a:r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784757" y="461318"/>
            <a:ext cx="4242011" cy="469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/>
              <a:t>	</a:t>
            </a:r>
            <a:r>
              <a:rPr lang="ru-RU" sz="6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</a:p>
          <a:p>
            <a:pPr marL="0" indent="0" algn="just">
              <a:buFont typeface="Wingdings 3" charset="2"/>
              <a:buNone/>
            </a:pPr>
            <a:endParaRPr lang="ru-RU" sz="6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Font typeface="Wingdings 3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38899" y="4801391"/>
            <a:ext cx="11854247" cy="222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71607" y="2158314"/>
            <a:ext cx="3238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3" name="Google Shape;222;p25"/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8828" y="1012474"/>
            <a:ext cx="8763549" cy="5304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9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730314" y="-1301578"/>
            <a:ext cx="5230678" cy="7471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6200" b="1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endParaRPr lang="ru-RU" sz="62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ru-RU" sz="6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ru-RU" sz="62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ru-RU" sz="6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ru-RU" sz="62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ru-RU" sz="6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Когда никого не было дома к Илье пришли калики и трижды попросили его встать и принести им воды. После </a:t>
            </a:r>
            <a:r>
              <a:rPr lang="ru-RU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этого Илья встаёт, идёт к водоносу и приносит воду. </a:t>
            </a:r>
            <a:r>
              <a:rPr lang="ru-RU" sz="7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Калики только попробовали её и дали самому Илье выпить воду, они спросили «сколько он чувствует в себе силушки</a:t>
            </a:r>
            <a:r>
              <a:rPr lang="ru-RU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». Илья ответил, что если бы в землю воткнуть кол длинной от земли до неба, он бы ухватился за этот кол и перевернул бы всю землю. Тогда калики велели ему выпить вторую чашу, чтобы поубавить ему силы. После второй чары Илья сказал, что у него стало «силушки – </a:t>
            </a:r>
            <a:r>
              <a:rPr lang="ru-RU" sz="72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половинушка</a:t>
            </a:r>
            <a:r>
              <a:rPr lang="ru-RU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». – «Этого довольно с тебя», – сказали ему калики перехожие и дали наставление, что силушку эту он должен употреблять лишь на добрые </a:t>
            </a:r>
            <a:r>
              <a:rPr lang="ru-RU" sz="7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дела. 	Далее старцы сказали, что </a:t>
            </a:r>
            <a:r>
              <a:rPr lang="ru-RU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он должен идти на службу к князю Владимиру. При этом они упоминают, что по дороге в Киев есть неподъёмный камень с надписью, который Илья тоже должен посетить</a:t>
            </a:r>
            <a:r>
              <a:rPr lang="ru-RU" sz="7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Так же Илье было предсказано, </a:t>
            </a:r>
            <a:r>
              <a:rPr lang="ru-RU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что «смерть ему в бою не написана», </a:t>
            </a:r>
            <a:r>
              <a:rPr lang="ru-RU" sz="7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после чего </a:t>
            </a:r>
            <a:r>
              <a:rPr lang="ru-RU" sz="7200" b="1" dirty="0">
                <a:solidFill>
                  <a:srgbClr val="C00000"/>
                </a:solidFill>
                <a:latin typeface="Candara" panose="020E0502030303020204" pitchFamily="34" charset="0"/>
              </a:rPr>
              <a:t>старцы</a:t>
            </a:r>
            <a:r>
              <a:rPr lang="ru-RU" sz="7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исчезли</a:t>
            </a:r>
            <a:r>
              <a:rPr lang="ru-RU" sz="6200" b="1" dirty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7170" name="Picture 2" descr="https://i.pinimg.com/736x/db/71/29/db71293f3e890ac56f27f281e7884346--fable-medie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9" y="238897"/>
            <a:ext cx="6030096" cy="60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1771135" y="1499285"/>
            <a:ext cx="9819503" cy="5148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</a:p>
          <a:p>
            <a:pPr algn="just"/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/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/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Отныне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он мог ходить.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Современные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доктора не могут дать этому случаю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объяснение и пояснить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этот феномен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исцеления. Единственное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в чем они убеждены, так это в том, что этот мужчина действительно начал ходить только лишь в зрелом возрасте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	Став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на ноги он берется за самую тяжелую физическую работу: за день выкорчевал целое поле могучих дубов, на своих плечах легко переносит колоды, которые не под </a:t>
            </a:r>
            <a:r>
              <a:rPr lang="ru-RU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силу </a:t>
            </a:r>
            <a:r>
              <a:rPr lang="ru-RU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сдвинуть двум лошадям. Старые родители радуются выздоровлению сына, но еще больше они удивлены его нечеловеческой силой.</a:t>
            </a:r>
          </a:p>
          <a:p>
            <a:pPr algn="just">
              <a:spcBef>
                <a:spcPts val="0"/>
              </a:spcBef>
            </a:pPr>
            <a:endParaRPr lang="ru-RU" dirty="0"/>
          </a:p>
        </p:txBody>
      </p:sp>
      <p:pic>
        <p:nvPicPr>
          <p:cNvPr id="12" name="Рисунок 11" descr="илья муромец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73" y="45306"/>
            <a:ext cx="7422292" cy="40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270838" y="3642864"/>
            <a:ext cx="11921162" cy="3354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20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6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645</TotalTime>
  <Words>1249</Words>
  <Application>Microsoft Office PowerPoint</Application>
  <PresentationFormat>Широкоэкранный</PresentationFormat>
  <Paragraphs>144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Candara</vt:lpstr>
      <vt:lpstr>Century Gothic</vt:lpstr>
      <vt:lpstr>Wingdings 3</vt:lpstr>
      <vt:lpstr>Легкий дым</vt:lpstr>
      <vt:lpstr>«Святой праведный воин -  Илья Муромец»</vt:lpstr>
      <vt:lpstr>Цель моего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Святой праведный воин Илья Муромец</dc:title>
  <dc:creator>Пользователь Windows</dc:creator>
  <cp:lastModifiedBy>Пользователь Windows</cp:lastModifiedBy>
  <cp:revision>72</cp:revision>
  <dcterms:created xsi:type="dcterms:W3CDTF">2020-01-19T14:58:00Z</dcterms:created>
  <dcterms:modified xsi:type="dcterms:W3CDTF">2020-03-16T20:27:20Z</dcterms:modified>
</cp:coreProperties>
</file>