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78" r:id="rId4"/>
    <p:sldId id="279" r:id="rId5"/>
    <p:sldId id="282" r:id="rId6"/>
    <p:sldId id="284" r:id="rId7"/>
    <p:sldId id="285" r:id="rId8"/>
    <p:sldId id="283" r:id="rId9"/>
    <p:sldId id="280" r:id="rId10"/>
    <p:sldId id="281" r:id="rId11"/>
    <p:sldId id="286" r:id="rId12"/>
    <p:sldId id="287" r:id="rId13"/>
    <p:sldId id="289" r:id="rId14"/>
    <p:sldId id="29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66FFCC"/>
    <a:srgbClr val="CCE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145" autoAdjust="0"/>
    <p:restoredTop sz="94660"/>
  </p:normalViewPr>
  <p:slideViewPr>
    <p:cSldViewPr>
      <p:cViewPr varScale="1">
        <p:scale>
          <a:sx n="90" d="100"/>
          <a:sy n="90" d="100"/>
        </p:scale>
        <p:origin x="861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524" y="4365104"/>
            <a:ext cx="8568952" cy="1512168"/>
          </a:xfrm>
          <a:solidFill>
            <a:srgbClr val="CCFFFF"/>
          </a:solidFill>
        </p:spPr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cap="none" dirty="0">
                <a:solidFill>
                  <a:schemeClr val="bg2">
                    <a:lumMod val="25000"/>
                  </a:schemeClr>
                </a:solidFill>
              </a:rPr>
              <a:t>Трунина Ольга Константиновна</a:t>
            </a:r>
          </a:p>
          <a:p>
            <a:r>
              <a:rPr lang="ru-RU" cap="none" dirty="0">
                <a:solidFill>
                  <a:schemeClr val="bg2">
                    <a:lumMod val="25000"/>
                  </a:schemeClr>
                </a:solidFill>
              </a:rPr>
              <a:t>Учитель ОРКСЭ и ОДНКНР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568952" cy="2889443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5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Православная культура</a:t>
            </a:r>
            <a:br>
              <a:rPr lang="ru-RU" sz="5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Разработка логики и содержания урока</a:t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</a:rPr>
            </a:br>
            <a:endParaRPr lang="ru-RU" sz="54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41490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C76AE-2BD9-40CE-95C5-CDF8B330A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3E7AF2-9509-40F8-B3C2-7FB8ED4C3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Личностные</a:t>
            </a:r>
          </a:p>
          <a:p>
            <a:pPr marL="114300" indent="0">
              <a:buNone/>
            </a:pPr>
            <a:r>
              <a:rPr lang="ru-RU" dirty="0"/>
              <a:t>Предметные</a:t>
            </a:r>
          </a:p>
          <a:p>
            <a:pPr marL="114300" indent="0">
              <a:buNone/>
            </a:pPr>
            <a:r>
              <a:rPr lang="ru-RU" dirty="0"/>
              <a:t>Метапредметные</a:t>
            </a:r>
          </a:p>
          <a:p>
            <a:pPr marL="114300" indent="0">
              <a:buNone/>
            </a:pPr>
            <a:r>
              <a:rPr lang="ru-RU" dirty="0"/>
              <a:t>Результаты формулируются одновременно с целями и задачами. </a:t>
            </a:r>
          </a:p>
          <a:p>
            <a:pPr marL="114300" indent="0">
              <a:buNone/>
            </a:pPr>
            <a:r>
              <a:rPr lang="ru-RU" dirty="0"/>
              <a:t>Исходя из начальных и конечных условий подбираются факты и выстраивается логика урока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/>
              <a:t>Если факты не укладываются в логику, они не должны быть использованы, даже при всей их «познавательности» и «удивительности»</a:t>
            </a:r>
          </a:p>
        </p:txBody>
      </p:sp>
    </p:spTree>
    <p:extLst>
      <p:ext uri="{BB962C8B-B14F-4D97-AF65-F5344CB8AC3E}">
        <p14:creationId xmlns:p14="http://schemas.microsoft.com/office/powerpoint/2010/main" val="1573071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15708-4803-42BB-95F0-475AA4E6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525C6-310A-4E68-B55C-7D55F8AD5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sz="4100" b="1" dirty="0"/>
              <a:t>Тема урока: История Иосифа</a:t>
            </a:r>
          </a:p>
          <a:p>
            <a:pPr marL="114300" indent="0">
              <a:buNone/>
            </a:pPr>
            <a:r>
              <a:rPr lang="ru-RU" b="1" dirty="0"/>
              <a:t>Цель урока: </a:t>
            </a:r>
            <a:r>
              <a:rPr lang="ru-RU" dirty="0"/>
              <a:t>формирование уважения к чувствам другого человека, формирование представления о семейных ценностях</a:t>
            </a:r>
          </a:p>
          <a:p>
            <a:pPr marL="114300" indent="0">
              <a:buNone/>
            </a:pPr>
            <a:r>
              <a:rPr lang="ru-RU" b="1" dirty="0"/>
              <a:t>Задачи: </a:t>
            </a:r>
          </a:p>
          <a:p>
            <a:pPr>
              <a:buFontTx/>
              <a:buChar char="-"/>
            </a:pPr>
            <a:r>
              <a:rPr lang="ru-RU" dirty="0"/>
              <a:t>Выявить неодинаковое отношение детей к своим чувствам и чувствам других людей</a:t>
            </a:r>
          </a:p>
          <a:p>
            <a:pPr>
              <a:buFontTx/>
              <a:buChar char="-"/>
            </a:pPr>
            <a:r>
              <a:rPr lang="ru-RU" dirty="0"/>
              <a:t>Проанализировать возможности человека в управлении чувствами</a:t>
            </a:r>
          </a:p>
          <a:p>
            <a:pPr>
              <a:buFontTx/>
              <a:buChar char="-"/>
            </a:pPr>
            <a:r>
              <a:rPr lang="ru-RU" dirty="0"/>
              <a:t>Показать грань возникновения необходимости корректировать и сдерживать свои чувства</a:t>
            </a:r>
          </a:p>
          <a:p>
            <a:pPr>
              <a:buFontTx/>
              <a:buChar char="-"/>
            </a:pPr>
            <a:r>
              <a:rPr lang="ru-RU" dirty="0"/>
              <a:t>Показать последствия несдержанного проявления чувств </a:t>
            </a:r>
          </a:p>
          <a:p>
            <a:pPr>
              <a:buFontTx/>
              <a:buChar char="-"/>
            </a:pPr>
            <a:r>
              <a:rPr lang="ru-RU" dirty="0"/>
              <a:t>Обосновать необходимость учитывать и уважать чувства других людей</a:t>
            </a:r>
          </a:p>
          <a:p>
            <a:pPr>
              <a:buFontTx/>
              <a:buChar char="-"/>
            </a:pPr>
            <a:r>
              <a:rPr lang="ru-RU" dirty="0"/>
              <a:t>Показать результат уважения чувств других людей для духовного состояния уважающего (счастье).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EAB80-C0B3-4668-B72D-FA686769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1DC9C0-0FDB-4718-AFEF-589FDCEEF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97028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b="1" dirty="0"/>
              <a:t>Результаты урока: </a:t>
            </a:r>
          </a:p>
          <a:p>
            <a:pPr marL="114300" indent="0">
              <a:buNone/>
            </a:pPr>
            <a:r>
              <a:rPr lang="ru-RU" b="1" i="1" dirty="0"/>
              <a:t>Личностные: </a:t>
            </a:r>
          </a:p>
          <a:p>
            <a:pPr>
              <a:buFontTx/>
              <a:buChar char="-"/>
            </a:pPr>
            <a:r>
              <a:rPr lang="ru-RU" dirty="0"/>
              <a:t>Осознание своего различного отношения к своим чувствам и чувствам других людей</a:t>
            </a:r>
          </a:p>
          <a:p>
            <a:pPr>
              <a:buFontTx/>
              <a:buChar char="-"/>
            </a:pPr>
            <a:r>
              <a:rPr lang="ru-RU" dirty="0"/>
              <a:t>Понимание необоснованности и эгоистичности такого отношения</a:t>
            </a:r>
          </a:p>
          <a:p>
            <a:pPr>
              <a:buFontTx/>
              <a:buChar char="-"/>
            </a:pPr>
            <a:r>
              <a:rPr lang="ru-RU" dirty="0"/>
              <a:t>Осознание оснований для уважительного отношения к чувствам другого человека</a:t>
            </a:r>
          </a:p>
          <a:p>
            <a:pPr>
              <a:buFontTx/>
              <a:buChar char="-"/>
            </a:pPr>
            <a:r>
              <a:rPr lang="ru-RU" dirty="0"/>
              <a:t>Понимание необходимости умения справляться со своими чувствами</a:t>
            </a:r>
          </a:p>
          <a:p>
            <a:pPr>
              <a:buFontTx/>
              <a:buChar char="-"/>
            </a:pPr>
            <a:r>
              <a:rPr lang="ru-RU" dirty="0"/>
              <a:t>Понимание цели этой работы над собой – </a:t>
            </a:r>
            <a:r>
              <a:rPr lang="ru-RU" dirty="0">
                <a:solidFill>
                  <a:srgbClr val="FF0000"/>
                </a:solidFill>
              </a:rPr>
              <a:t>счастья и совершенствования души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762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93B5D-99D2-4FA5-9BF4-E4C6699A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логики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A38572-1DF4-408C-ADFC-2FACA7A55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b="1" dirty="0"/>
              <a:t>Результаты урока: </a:t>
            </a:r>
          </a:p>
          <a:p>
            <a:pPr marL="114300" indent="0">
              <a:buNone/>
            </a:pPr>
            <a:r>
              <a:rPr lang="ru-RU" b="1" i="1" dirty="0"/>
              <a:t>Предметные</a:t>
            </a:r>
          </a:p>
          <a:p>
            <a:pPr>
              <a:buFontTx/>
              <a:buChar char="-"/>
            </a:pPr>
            <a:r>
              <a:rPr lang="ru-RU" dirty="0"/>
              <a:t>Знание истории Иосифа Прекрасного</a:t>
            </a:r>
          </a:p>
          <a:p>
            <a:pPr>
              <a:buFontTx/>
              <a:buChar char="-"/>
            </a:pPr>
            <a:r>
              <a:rPr lang="ru-RU" dirty="0"/>
              <a:t>знание о </a:t>
            </a:r>
            <a:r>
              <a:rPr lang="ru-RU" dirty="0" err="1"/>
              <a:t>праобразовательном</a:t>
            </a:r>
            <a:r>
              <a:rPr lang="ru-RU" dirty="0"/>
              <a:t> значении поступка Иуды, брата Иосифа</a:t>
            </a:r>
          </a:p>
          <a:p>
            <a:pPr marL="114300" indent="0">
              <a:buNone/>
            </a:pPr>
            <a:r>
              <a:rPr lang="ru-RU" b="1" i="1" dirty="0"/>
              <a:t>Метапредметные</a:t>
            </a:r>
          </a:p>
          <a:p>
            <a:pPr>
              <a:buFontTx/>
              <a:buChar char="-"/>
            </a:pPr>
            <a:r>
              <a:rPr lang="ru-RU" dirty="0"/>
              <a:t>Знание времени и места библейских событий в истории человечества</a:t>
            </a:r>
          </a:p>
          <a:p>
            <a:pPr>
              <a:buFontTx/>
              <a:buChar char="-"/>
            </a:pPr>
            <a:r>
              <a:rPr lang="ru-RU" dirty="0"/>
              <a:t>Понимание особенностей культуры различных цивилизаций (еврейской и египетской).</a:t>
            </a:r>
          </a:p>
          <a:p>
            <a:pPr marL="11430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25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7D5F6-269E-4754-8D91-7199FFC7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урока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FA6801-2989-435A-9FD3-42195DB29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/>
              <a:t>Задать вопросы, касающиеся отношения учителей и родителей и других значимых окружающих к детям, зафиксировать, что к ним все относятся по-разному, и все ко всем относятся по-разному. </a:t>
            </a:r>
          </a:p>
          <a:p>
            <a:pPr>
              <a:buFontTx/>
              <a:buChar char="-"/>
            </a:pPr>
            <a:r>
              <a:rPr lang="ru-RU" dirty="0"/>
              <a:t>Зафиксировать недовольство детей этим фактом.</a:t>
            </a:r>
          </a:p>
          <a:p>
            <a:pPr>
              <a:buFontTx/>
              <a:buChar char="-"/>
            </a:pPr>
            <a:r>
              <a:rPr lang="ru-RU" dirty="0"/>
              <a:t>Задать вопросы, позволяющие детям признать, что они сами ко всем относятся по-разному</a:t>
            </a:r>
          </a:p>
          <a:p>
            <a:pPr>
              <a:buFontTx/>
              <a:buChar char="-"/>
            </a:pPr>
            <a:r>
              <a:rPr lang="ru-RU" dirty="0"/>
              <a:t>Предложить варианты изменения своего отношения к другим, зафиксировать, что дети не хотят менять своего отношения к другим людям. </a:t>
            </a:r>
          </a:p>
          <a:p>
            <a:pPr>
              <a:buFontTx/>
              <a:buChar char="-"/>
            </a:pPr>
            <a:r>
              <a:rPr lang="ru-RU" dirty="0"/>
              <a:t>Привести к противоречию: мы хотим, чтобы мама любила меня и брата одинаково, потому, что она должна – и я не могу любить своих бабушек одинаково…..</a:t>
            </a:r>
          </a:p>
          <a:p>
            <a:pPr>
              <a:buFontTx/>
              <a:buChar char="-"/>
            </a:pPr>
            <a:r>
              <a:rPr lang="ru-RU" dirty="0"/>
              <a:t>Рассказ истории Иосифа с акцентами на проявлении чувств персонажами (занимает два урока)</a:t>
            </a:r>
          </a:p>
          <a:p>
            <a:pPr>
              <a:buFontTx/>
              <a:buChar char="-"/>
            </a:pPr>
            <a:r>
              <a:rPr lang="ru-RU" dirty="0"/>
              <a:t>Проанализировать, что означает возвращение всех братьев к Иосифу, предложение себя в рабство вместо Вениамина. </a:t>
            </a:r>
          </a:p>
          <a:p>
            <a:pPr>
              <a:buFontTx/>
              <a:buChar char="-"/>
            </a:pPr>
            <a:r>
              <a:rPr lang="ru-RU" dirty="0"/>
              <a:t>Зафиксировать изменение отношения братьев к чувствам отца на противоположное за 25 лет истории Иосифа.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08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58417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ПЕРВЫЙ ГОД ОБУЧЕНИЯ</a:t>
            </a:r>
            <a:b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во вселенной.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9167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dirty="0"/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Цель: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СОПОСТАВИТЬ РЕЛИГИОЗНОЕ И НЕРЕЛИГИОЗНОЕ МИРОВОЗЗРЕНИЯ.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ЗАДАЧИ: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РАСКРЫТЬ СПОСОБЫ ПОЗНАНИЯ В РЕЛИГИОЗНОМ И НЕРЕЛИГИОЗНОМ МИРОВОЗЗРЕНИИ;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ПОКАЗАТЬ ВЛИЯНИЕ МИРОВОЗЗРЕНИЯ НА СУДЬБЫ ЧЕЛОВЕЧЕСТВА;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- АКТУАЛИЗИРОВАТЬ ЦЕЛЬНОСТЬ, НЕПРОТИВОРЕЧИВОСТЬ И НЕИЗМЕННОСТЬ ИСТИНЫ.  </a:t>
            </a:r>
          </a:p>
          <a:p>
            <a:pPr marL="114300" indent="0">
              <a:buNone/>
            </a:pPr>
            <a:r>
              <a:rPr lang="ru-RU" dirty="0">
                <a:cs typeface="Times New Roman" pitchFamily="18" charset="0"/>
              </a:rPr>
              <a:t> 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1. </a:t>
            </a:r>
            <a:r>
              <a:rPr lang="ru-RU" dirty="0">
                <a:cs typeface="Times New Roman" pitchFamily="18" charset="0"/>
              </a:rPr>
              <a:t>КАРТИНА МИРА.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2. </a:t>
            </a:r>
            <a:r>
              <a:rPr lang="ru-RU" dirty="0">
                <a:cs typeface="Times New Roman" pitchFamily="18" charset="0"/>
              </a:rPr>
              <a:t>СОДЕРЖАНИЕ БИБЛИИ. ВЕТХИЙ ЗАВЕТ. </a:t>
            </a:r>
          </a:p>
          <a:p>
            <a:pPr marL="114300" indent="0">
              <a:buNone/>
            </a:pPr>
            <a:r>
              <a:rPr lang="ru-RU" b="1" dirty="0">
                <a:cs typeface="Times New Roman" pitchFamily="18" charset="0"/>
              </a:rPr>
              <a:t>ТЕМА 3. </a:t>
            </a:r>
            <a:r>
              <a:rPr lang="ru-RU" dirty="0">
                <a:cs typeface="Times New Roman" pitchFamily="18" charset="0"/>
              </a:rPr>
              <a:t>СОДЕРЖАНИЕ БИБЛИИ. НОВЫЙ ЗАВЕТ.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73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B4414-1896-4A10-A294-0C7A53DB0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Конструирование содержания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11B13-0ADD-4A94-987E-66F767918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Цель: показать значимость объекта в культуре и для личности человека, отдельно для верующего и для неверующего</a:t>
            </a:r>
          </a:p>
          <a:p>
            <a:pPr marL="114300" indent="0">
              <a:buNone/>
            </a:pPr>
            <a:r>
              <a:rPr lang="ru-RU" dirty="0"/>
              <a:t>Задачи: </a:t>
            </a:r>
          </a:p>
          <a:p>
            <a:pPr>
              <a:buFontTx/>
              <a:buChar char="-"/>
            </a:pPr>
            <a:r>
              <a:rPr lang="ru-RU" dirty="0"/>
              <a:t>познакомить с основными фактами </a:t>
            </a:r>
          </a:p>
          <a:p>
            <a:pPr>
              <a:buFontTx/>
              <a:buChar char="-"/>
            </a:pPr>
            <a:r>
              <a:rPr lang="ru-RU" dirty="0"/>
              <a:t>показать зависимость отношения к фактам от мировоззрения людей</a:t>
            </a:r>
          </a:p>
          <a:p>
            <a:pPr>
              <a:buFontTx/>
              <a:buChar char="-"/>
            </a:pPr>
            <a:r>
              <a:rPr lang="ru-RU" dirty="0"/>
              <a:t>показать развитие личности человека в зависимости от отношения к объекту</a:t>
            </a:r>
          </a:p>
          <a:p>
            <a:pPr>
              <a:buFontTx/>
              <a:buChar char="-"/>
            </a:pPr>
            <a:r>
              <a:rPr lang="ru-RU" dirty="0"/>
              <a:t>включить учащихся в анализ значимости объекта в современной жизни для личностного развития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36055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5D45-D5C0-44AC-8958-0466BAD5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Определение значимости фактов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0E7CE-B172-43CC-A8A2-F077B7B2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800" dirty="0"/>
              <a:t>- Значимость фактов, используемых в содержании урока, определяется по степени достоверности и универсальности восприятия вне зависимости от вероисповедания. </a:t>
            </a:r>
          </a:p>
          <a:p>
            <a:pPr marL="114300" indent="0" algn="just">
              <a:buNone/>
            </a:pPr>
            <a:r>
              <a:rPr lang="ru-RU" sz="2800" dirty="0"/>
              <a:t>- Факты делятся на основные и дополнительные.</a:t>
            </a:r>
          </a:p>
          <a:p>
            <a:pPr marL="114300" indent="0" algn="just">
              <a:buNone/>
            </a:pPr>
            <a:r>
              <a:rPr lang="ru-RU" sz="2800" dirty="0"/>
              <a:t>- Подтасовка фактов или умалчивание о существующих противоречиях или острой критики в обществе недопустима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89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E94DFF-9BB6-4C15-A455-D4133986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D067E1-D65C-4BFE-92CB-ABF149A06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За факт следует принимать фрагмент текста, событие (поступок), суждение или чувство. </a:t>
            </a:r>
          </a:p>
          <a:p>
            <a:pPr marL="114300" indent="0">
              <a:buNone/>
            </a:pPr>
            <a:endParaRPr lang="ru-RU" dirty="0"/>
          </a:p>
          <a:p>
            <a:pPr marL="571500" indent="-457200">
              <a:buAutoNum type="arabicPeriod"/>
            </a:pPr>
            <a:r>
              <a:rPr lang="ru-RU" dirty="0"/>
              <a:t>Фрагмент текста Библии: </a:t>
            </a:r>
          </a:p>
          <a:p>
            <a:pPr>
              <a:buFontTx/>
              <a:buChar char="-"/>
            </a:pPr>
            <a:r>
              <a:rPr lang="ru-RU" dirty="0"/>
              <a:t>нужно знать, с какого времени этот текст известен, как неизменный</a:t>
            </a:r>
          </a:p>
          <a:p>
            <a:pPr>
              <a:buFontTx/>
              <a:buChar char="-"/>
            </a:pPr>
            <a:r>
              <a:rPr lang="ru-RU" dirty="0"/>
              <a:t>приводить археологические или исторические данные, подтверждающие древность текста (</a:t>
            </a:r>
            <a:r>
              <a:rPr lang="en-US" dirty="0"/>
              <a:t>III </a:t>
            </a:r>
            <a:r>
              <a:rPr lang="ru-RU" dirty="0"/>
              <a:t>век до РХ- вполне достаточно, чтобы опровергнуть все нападки на РПЦ)</a:t>
            </a:r>
          </a:p>
          <a:p>
            <a:pPr>
              <a:buFontTx/>
              <a:buChar char="-"/>
            </a:pPr>
            <a:r>
              <a:rPr lang="ru-RU" dirty="0"/>
              <a:t>показывать место сюжета в хронологии других древних цивилизаций (синхронистическая таблица)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dirty="0">
                <a:solidFill>
                  <a:srgbClr val="FF0000"/>
                </a:solidFill>
              </a:rPr>
              <a:t>Не следует использовать в качестве основных фактов фрагменты текста, содержащие описание сверхъестественных чудес.</a:t>
            </a:r>
            <a:r>
              <a:rPr lang="ru-RU" dirty="0"/>
              <a:t>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33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5A9CF-8275-469E-AA7E-E4AE45F0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7D16B8-AE5A-4AFC-8CB0-1E172AA66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2. Событие или поступок:</a:t>
            </a:r>
          </a:p>
          <a:p>
            <a:pPr>
              <a:buFontTx/>
              <a:buChar char="-"/>
            </a:pPr>
            <a:r>
              <a:rPr lang="ru-RU" dirty="0"/>
              <a:t>историческая достоверность </a:t>
            </a:r>
          </a:p>
          <a:p>
            <a:pPr>
              <a:buFontTx/>
              <a:buChar char="-"/>
            </a:pPr>
            <a:r>
              <a:rPr lang="ru-RU" dirty="0"/>
              <a:t>парадоксальность поступка в системе ценностей обывателя</a:t>
            </a:r>
          </a:p>
          <a:p>
            <a:pPr>
              <a:buFontTx/>
              <a:buChar char="-"/>
            </a:pPr>
            <a:r>
              <a:rPr lang="ru-RU" dirty="0"/>
              <a:t>логичность поступка в системе нравственных ценностей христианина</a:t>
            </a:r>
          </a:p>
          <a:p>
            <a:pPr>
              <a:buFontTx/>
              <a:buChar char="-"/>
            </a:pPr>
            <a:r>
              <a:rPr lang="ru-RU" dirty="0"/>
              <a:t>материальная невыгодность поступка</a:t>
            </a:r>
          </a:p>
          <a:p>
            <a:pPr>
              <a:buFontTx/>
              <a:buChar char="-"/>
            </a:pPr>
            <a:r>
              <a:rPr lang="ru-RU" dirty="0"/>
              <a:t>духовная польза поступка</a:t>
            </a:r>
          </a:p>
          <a:p>
            <a:pPr>
              <a:buFontTx/>
              <a:buChar char="-"/>
            </a:pPr>
            <a:r>
              <a:rPr lang="ru-RU" dirty="0"/>
              <a:t>доказательство конечной выгоды от поступка в соответствии с нравственной системой ценностей – польза для достижения </a:t>
            </a:r>
            <a:r>
              <a:rPr lang="ru-RU" dirty="0">
                <a:solidFill>
                  <a:srgbClr val="FF0000"/>
                </a:solidFill>
              </a:rPr>
              <a:t>состояния счастья</a:t>
            </a:r>
          </a:p>
        </p:txBody>
      </p:sp>
    </p:spTree>
    <p:extLst>
      <p:ext uri="{BB962C8B-B14F-4D97-AF65-F5344CB8AC3E}">
        <p14:creationId xmlns:p14="http://schemas.microsoft.com/office/powerpoint/2010/main" val="288741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41109-77DE-40B0-825A-05EC49F9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A4671-4D65-4098-8409-89E01B816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2796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3. Суждение или чувство</a:t>
            </a:r>
          </a:p>
          <a:p>
            <a:pPr>
              <a:buFontTx/>
              <a:buChar char="-"/>
            </a:pPr>
            <a:r>
              <a:rPr lang="ru-RU" dirty="0"/>
              <a:t>достоверность суждения или чувства основана на опыте слушателей; </a:t>
            </a:r>
          </a:p>
          <a:p>
            <a:pPr>
              <a:buFontTx/>
              <a:buChar char="-"/>
            </a:pPr>
            <a:r>
              <a:rPr lang="ru-RU" dirty="0"/>
              <a:t>развитие мысли или чувства может быть созвучно или противоположно опыту слушателей;</a:t>
            </a:r>
          </a:p>
          <a:p>
            <a:pPr>
              <a:buFontTx/>
              <a:buChar char="-"/>
            </a:pPr>
            <a:r>
              <a:rPr lang="ru-RU" dirty="0"/>
              <a:t>результат развития мысли или чувства проявляется в духовном состоянии уныния или счастья, удовлетворения или опустошенности и др.;</a:t>
            </a:r>
          </a:p>
          <a:p>
            <a:pPr>
              <a:buFontTx/>
              <a:buChar char="-"/>
            </a:pPr>
            <a:r>
              <a:rPr lang="ru-RU" dirty="0"/>
              <a:t>положительный результат достигается через </a:t>
            </a:r>
            <a:r>
              <a:rPr lang="ru-RU" dirty="0">
                <a:solidFill>
                  <a:srgbClr val="FF0000"/>
                </a:solidFill>
              </a:rPr>
              <a:t>усилие, совладание с собой, преодоление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509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5B488-2329-4FB3-88FA-0AAAA6F9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Дополнительные факты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9BB21-620B-4C1F-B900-45E3AF48C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/>
              <a:t>1. Фрагменты из Библии и житий святых, содержащие сверхъестественные чудеса.</a:t>
            </a:r>
          </a:p>
          <a:p>
            <a:pPr>
              <a:buFontTx/>
              <a:buChar char="-"/>
            </a:pPr>
            <a:r>
              <a:rPr lang="ru-RU" dirty="0"/>
              <a:t>использование полезно только при собственной вере в чудо и согласии с правом полного отторжения слушателями;</a:t>
            </a:r>
          </a:p>
          <a:p>
            <a:pPr>
              <a:buFontTx/>
              <a:buChar char="-"/>
            </a:pPr>
            <a:r>
              <a:rPr lang="ru-RU" dirty="0"/>
              <a:t>внутренняя убежденность учителя в духовной пользе слушателей от приобретенного знания о излагаемых фактах;</a:t>
            </a:r>
          </a:p>
          <a:p>
            <a:pPr marL="114300" indent="0">
              <a:buNone/>
            </a:pPr>
            <a:r>
              <a:rPr lang="ru-RU" dirty="0"/>
              <a:t>2. Церковная жизнь, церковное искусство и традиции</a:t>
            </a:r>
          </a:p>
          <a:p>
            <a:pPr>
              <a:buFontTx/>
              <a:buChar char="-"/>
            </a:pPr>
            <a:r>
              <a:rPr lang="ru-RU" dirty="0"/>
              <a:t>изложение основных функций Церкви, данных Спасителем, как непременного условия спасения;</a:t>
            </a:r>
          </a:p>
          <a:p>
            <a:pPr>
              <a:buFontTx/>
              <a:buChar char="-"/>
            </a:pPr>
            <a:r>
              <a:rPr lang="ru-RU" dirty="0"/>
              <a:t>изложение традиций, как формы церковной жизни, сложившейся в конкретное время в конкретном месте.</a:t>
            </a:r>
          </a:p>
          <a:p>
            <a:pPr marL="11430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284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59146-A08E-4A94-8EA8-4BB7E6DD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Логика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27921E-71A2-4F01-8B38-22136CD0C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9887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/>
              <a:t>урок не может быть простым объяснением какой-либо нравственной ценности или рассказом о событиях</a:t>
            </a:r>
          </a:p>
          <a:p>
            <a:pPr>
              <a:buFontTx/>
              <a:buChar char="-"/>
            </a:pPr>
            <a:r>
              <a:rPr lang="ru-RU" dirty="0"/>
              <a:t>должна быть поставлена проблема, опережающая уровень развития детей</a:t>
            </a:r>
          </a:p>
          <a:p>
            <a:pPr>
              <a:buFontTx/>
              <a:buChar char="-"/>
            </a:pPr>
            <a:r>
              <a:rPr lang="ru-RU" dirty="0"/>
              <a:t>любой сюжет должен служить материалом для самостоятельного решения учащимися проблемы нравственного, исследовательского или логического содержания</a:t>
            </a:r>
          </a:p>
          <a:p>
            <a:pPr>
              <a:buFontTx/>
              <a:buChar char="-"/>
            </a:pPr>
            <a:r>
              <a:rPr lang="ru-RU" dirty="0"/>
              <a:t>постановка проблемы является ключевой задачей учителя</a:t>
            </a:r>
          </a:p>
          <a:p>
            <a:pPr>
              <a:buFontTx/>
              <a:buChar char="-"/>
            </a:pPr>
            <a:r>
              <a:rPr lang="ru-RU" dirty="0"/>
              <a:t>путь решения проблемы составляет логику урока</a:t>
            </a:r>
          </a:p>
        </p:txBody>
      </p:sp>
    </p:spTree>
    <p:extLst>
      <p:ext uri="{BB962C8B-B14F-4D97-AF65-F5344CB8AC3E}">
        <p14:creationId xmlns:p14="http://schemas.microsoft.com/office/powerpoint/2010/main" val="3892728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4712</TotalTime>
  <Words>809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Century Gothic</vt:lpstr>
      <vt:lpstr>Аптека</vt:lpstr>
      <vt:lpstr>Православная культура Разработка логики и содержания урока </vt:lpstr>
      <vt:lpstr>ПЕРВЫЙ ГОД ОБУЧЕНИЯ Человек во вселенной.</vt:lpstr>
      <vt:lpstr>Конструирование содержания урока</vt:lpstr>
      <vt:lpstr>Определение значимости фактов</vt:lpstr>
      <vt:lpstr>Основные Факты </vt:lpstr>
      <vt:lpstr>Основные факты</vt:lpstr>
      <vt:lpstr>Основные факты</vt:lpstr>
      <vt:lpstr>Дополнительные факты</vt:lpstr>
      <vt:lpstr>Логика урока</vt:lpstr>
      <vt:lpstr>Результаты урока</vt:lpstr>
      <vt:lpstr>Пример логики урока</vt:lpstr>
      <vt:lpstr>Пример логики урока</vt:lpstr>
      <vt:lpstr>Пример логики урока</vt:lpstr>
      <vt:lpstr>Логика урока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Trunina</cp:lastModifiedBy>
  <cp:revision>45</cp:revision>
  <dcterms:created xsi:type="dcterms:W3CDTF">2018-01-23T16:49:42Z</dcterms:created>
  <dcterms:modified xsi:type="dcterms:W3CDTF">2019-04-09T06:03:36Z</dcterms:modified>
</cp:coreProperties>
</file>